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581" r:id="rId4"/>
    <p:sldId id="604" r:id="rId5"/>
    <p:sldId id="505" r:id="rId6"/>
    <p:sldId id="506" r:id="rId7"/>
    <p:sldId id="507" r:id="rId8"/>
    <p:sldId id="867" r:id="rId9"/>
    <p:sldId id="608" r:id="rId10"/>
    <p:sldId id="508" r:id="rId11"/>
    <p:sldId id="529" r:id="rId12"/>
    <p:sldId id="872" r:id="rId13"/>
    <p:sldId id="869" r:id="rId14"/>
    <p:sldId id="868" r:id="rId15"/>
    <p:sldId id="870" r:id="rId16"/>
    <p:sldId id="871" r:id="rId17"/>
    <p:sldId id="873" r:id="rId18"/>
    <p:sldId id="874" r:id="rId19"/>
    <p:sldId id="875" r:id="rId20"/>
    <p:sldId id="876" r:id="rId21"/>
    <p:sldId id="609" r:id="rId22"/>
    <p:sldId id="605" r:id="rId23"/>
    <p:sldId id="528" r:id="rId24"/>
    <p:sldId id="524" r:id="rId25"/>
    <p:sldId id="589" r:id="rId26"/>
    <p:sldId id="858" r:id="rId27"/>
    <p:sldId id="859" r:id="rId28"/>
    <p:sldId id="877" r:id="rId29"/>
    <p:sldId id="878" r:id="rId30"/>
    <p:sldId id="879" r:id="rId31"/>
    <p:sldId id="880" r:id="rId32"/>
    <p:sldId id="881" r:id="rId33"/>
    <p:sldId id="610" r:id="rId34"/>
    <p:sldId id="595" r:id="rId35"/>
    <p:sldId id="860" r:id="rId36"/>
    <p:sldId id="599" r:id="rId37"/>
    <p:sldId id="861" r:id="rId38"/>
    <p:sldId id="582" r:id="rId39"/>
    <p:sldId id="606" r:id="rId40"/>
    <p:sldId id="584" r:id="rId41"/>
    <p:sldId id="862" r:id="rId42"/>
    <p:sldId id="883" r:id="rId43"/>
    <p:sldId id="586" r:id="rId44"/>
    <p:sldId id="711" r:id="rId45"/>
    <p:sldId id="712" r:id="rId46"/>
    <p:sldId id="713" r:id="rId47"/>
    <p:sldId id="714" r:id="rId48"/>
    <p:sldId id="715" r:id="rId49"/>
    <p:sldId id="863" r:id="rId50"/>
    <p:sldId id="723" r:id="rId51"/>
    <p:sldId id="864" r:id="rId52"/>
    <p:sldId id="882" r:id="rId53"/>
    <p:sldId id="865" r:id="rId54"/>
    <p:sldId id="866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ini Ghosh" initials="TG" lastIdx="1" clrIdx="0">
    <p:extLst>
      <p:ext uri="{19B8F6BF-5375-455C-9EA6-DF929625EA0E}">
        <p15:presenceInfo xmlns:p15="http://schemas.microsoft.com/office/powerpoint/2012/main" userId="6e464e4af154dc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B40CB8"/>
    <a:srgbClr val="2616F2"/>
    <a:srgbClr val="FF7F50"/>
    <a:srgbClr val="6495ED"/>
    <a:srgbClr val="99FF66"/>
    <a:srgbClr val="C98415"/>
    <a:srgbClr val="FF00FF"/>
    <a:srgbClr val="66FF33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2455" autoAdjust="0"/>
  </p:normalViewPr>
  <p:slideViewPr>
    <p:cSldViewPr snapToGrid="0">
      <p:cViewPr varScale="1">
        <p:scale>
          <a:sx n="66" d="100"/>
          <a:sy n="66" d="100"/>
        </p:scale>
        <p:origin x="1228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AD465-8A76-4DC5-BD0F-4E2C77E35D1D}" type="datetimeFigureOut">
              <a:rPr lang="en-IE" smtClean="0"/>
              <a:t>29/07/2025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A5BFF-022B-406F-BFC9-E60FA360C21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924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EAD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1306286"/>
          </a:xfrm>
        </p:spPr>
        <p:txBody>
          <a:bodyPr anchor="b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94" y="3338742"/>
            <a:ext cx="6858000" cy="114617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E9F7F6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4096" y="6356353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8B40D5-5450-4D3A-B616-BE76652C5EF2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99844" y="6356353"/>
            <a:ext cx="30861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089628"/>
            <a:ext cx="7772400" cy="0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0" y="5090368"/>
            <a:ext cx="2042471" cy="11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196977"/>
            <a:ext cx="7772401" cy="49514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6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14525" cy="4995298"/>
          </a:xfrm>
        </p:spPr>
        <p:txBody>
          <a:bodyPr vert="eaVert"/>
          <a:lstStyle>
            <a:lvl1pPr>
              <a:defRPr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0364"/>
            <a:ext cx="5743576" cy="5811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43675" y="370118"/>
            <a:ext cx="0" cy="5806281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7462" y="5632169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0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12423"/>
            <a:ext cx="77724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52636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8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190173"/>
            <a:ext cx="3834246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90173"/>
            <a:ext cx="3829050" cy="4989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7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1160692"/>
            <a:ext cx="3815196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799" y="2154891"/>
            <a:ext cx="3815196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160690"/>
            <a:ext cx="3829050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154891"/>
            <a:ext cx="3829050" cy="4033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7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/>
          <a:lstStyle>
            <a:lvl1pPr>
              <a:defRPr lang="en-US" sz="320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5801" y="990600"/>
            <a:ext cx="7672388" cy="1588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27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B40D5-5450-4D3A-B616-BE76652C5EF2}" type="datetimeFigureOut">
              <a:rPr lang="en-US" smtClean="0"/>
              <a:t>7/29/2025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2C4B5-A1E9-4984-9CD4-22695C1F62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191659"/>
            <a:ext cx="2948940" cy="367574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487714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3EADA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645450" y="2061029"/>
            <a:ext cx="2948940" cy="0"/>
          </a:xfrm>
          <a:prstGeom prst="line">
            <a:avLst/>
          </a:prstGeom>
          <a:ln w="6350" cap="flat" cmpd="sng" algn="ctr">
            <a:solidFill>
              <a:srgbClr val="3DACA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0" y="408783"/>
            <a:ext cx="8001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43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5760"/>
            <a:ext cx="7772401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828803"/>
            <a:ext cx="7772401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799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8B40D5-5450-4D3A-B616-BE76652C5EF2}" type="datetimeFigureOut">
              <a:rPr lang="en-US" smtClean="0"/>
              <a:pPr/>
              <a:t>7/29/2025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547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0080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52C4B5-A1E9-4984-9CD4-22695C1F628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2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rgbClr val="3EADA7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necodex.com/en/articles/4150649-beta-diversit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z8imS1vwIM" TargetMode="External"/><Relationship Id="rId2" Type="http://schemas.openxmlformats.org/officeDocument/2006/relationships/hyperlink" Target="https://www.youtube.com/watch?v=INSIyaZUXIY&amp;pp=ygUVQm94cGxvdCB2aXN1YWxpemF0aW9u0gcJCccJAYcqIYz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169743923000916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documentation.org/packages/ade4/versions/1.7-23/topics/procuste.randtes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journals.plos.org/plosone/article?id=10.1371/journal.pone.016610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bmcbioinformatics.biomedcentral.com/articles/10.1186/s12859-020-3404-2" TargetMode="External"/><Relationship Id="rId2" Type="http://schemas.openxmlformats.org/officeDocument/2006/relationships/hyperlink" Target="https://www.nature.com/articles/s41467-019-10927-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ZgCqIempiA&amp;list=PL_Oc8YQQvazPGl0XJwQrGXeBhKbO7LBFP" TargetMode="External"/><Relationship Id="rId2" Type="http://schemas.openxmlformats.org/officeDocument/2006/relationships/hyperlink" Target="https://www.youtube.com/watch?v=oWmt6NPuquQ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292" y="118710"/>
            <a:ext cx="8294571" cy="13062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Understanding Health and Wellness through Microbiome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Dr. Tarini Shankar Ghosh</a:t>
            </a:r>
          </a:p>
          <a:p>
            <a:r>
              <a:rPr lang="en-US" dirty="0"/>
              <a:t>Microbiome Informatics</a:t>
            </a:r>
          </a:p>
          <a:p>
            <a:r>
              <a:rPr lang="en-US" dirty="0"/>
              <a:t>IIIT-Delhi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2CF8FA-FD31-4871-A2B3-A637AEBCABD9}"/>
              </a:ext>
            </a:extLst>
          </p:cNvPr>
          <p:cNvSpPr txBox="1">
            <a:spLocks/>
          </p:cNvSpPr>
          <p:nvPr/>
        </p:nvSpPr>
        <p:spPr>
          <a:xfrm>
            <a:off x="751575" y="1281759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30</a:t>
            </a:r>
            <a:r>
              <a:rPr lang="en-US" baseline="30000" dirty="0"/>
              <a:t>th</a:t>
            </a:r>
            <a:r>
              <a:rPr lang="en-US" dirty="0"/>
              <a:t> July – 1</a:t>
            </a:r>
            <a:r>
              <a:rPr lang="en-US" baseline="30000" dirty="0"/>
              <a:t>st</a:t>
            </a:r>
            <a:r>
              <a:rPr lang="en-US" dirty="0"/>
              <a:t> August 2025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9D31B9-357F-4C11-B8A2-08CBCCF57EAF}"/>
              </a:ext>
            </a:extLst>
          </p:cNvPr>
          <p:cNvSpPr txBox="1">
            <a:spLocks/>
          </p:cNvSpPr>
          <p:nvPr/>
        </p:nvSpPr>
        <p:spPr>
          <a:xfrm>
            <a:off x="2819403" y="3955983"/>
            <a:ext cx="7772400" cy="13062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/>
              <a:t>Day 1</a:t>
            </a:r>
          </a:p>
          <a:p>
            <a:pPr algn="ctr"/>
            <a:r>
              <a:rPr lang="en-US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3148981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A72C-1F3C-4182-8E12-B79603FB0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Beta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17773-0064-417D-A87D-3AFCEC814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291043"/>
          </a:xfrm>
        </p:spPr>
        <p:txBody>
          <a:bodyPr/>
          <a:lstStyle/>
          <a:p>
            <a:r>
              <a:rPr lang="en-IE" dirty="0"/>
              <a:t>Beta Diversity: How diverse are the sites amongst each other? How do the sites vary with respect to each other?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71AA8-AE97-41B1-BD8C-7D0681C6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22885"/>
            <a:ext cx="4828864" cy="2268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78D9B-1C99-40A0-A784-A6ABADF778C5}"/>
              </a:ext>
            </a:extLst>
          </p:cNvPr>
          <p:cNvSpPr txBox="1"/>
          <p:nvPr/>
        </p:nvSpPr>
        <p:spPr>
          <a:xfrm>
            <a:off x="4107098" y="1986656"/>
            <a:ext cx="3437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000" dirty="0"/>
              <a:t>https://www.webpages.uidaho.edu/veg_measure/modules/lessons/module%209%28composition&amp;diversity%29/9_2_biodiversity.htm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CF71D3-1219-4E9C-AEE8-37C91F248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" y="5309386"/>
            <a:ext cx="2647381" cy="1223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54E9B-560A-402F-AF81-5B2ED283A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96" y="5309386"/>
            <a:ext cx="2502160" cy="115840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0858C5-0C5F-4391-A1D6-887755BC7474}"/>
              </a:ext>
            </a:extLst>
          </p:cNvPr>
          <p:cNvSpPr/>
          <p:nvPr/>
        </p:nvSpPr>
        <p:spPr>
          <a:xfrm>
            <a:off x="3071056" y="5802241"/>
            <a:ext cx="520995" cy="23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302121-A572-4E8E-A64E-D073FB8B8535}"/>
              </a:ext>
            </a:extLst>
          </p:cNvPr>
          <p:cNvSpPr txBox="1"/>
          <p:nvPr/>
        </p:nvSpPr>
        <p:spPr>
          <a:xfrm>
            <a:off x="446567" y="6467794"/>
            <a:ext cx="15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Species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2F6F9-191D-4724-A839-00BC0E43E052}"/>
              </a:ext>
            </a:extLst>
          </p:cNvPr>
          <p:cNvSpPr txBox="1"/>
          <p:nvPr/>
        </p:nvSpPr>
        <p:spPr>
          <a:xfrm>
            <a:off x="2635383" y="5209877"/>
            <a:ext cx="139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Distance Measures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4AE9F-4A75-40FC-9253-C871AD6582E5}"/>
              </a:ext>
            </a:extLst>
          </p:cNvPr>
          <p:cNvSpPr txBox="1"/>
          <p:nvPr/>
        </p:nvSpPr>
        <p:spPr>
          <a:xfrm>
            <a:off x="4195981" y="6502499"/>
            <a:ext cx="205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Site Distance Matrix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9A8EFF-C7F5-42D3-A600-D9645843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539" y="5590395"/>
            <a:ext cx="1362075" cy="94297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FC3FB1F0-67DF-41D0-8380-FCA725EB941E}"/>
              </a:ext>
            </a:extLst>
          </p:cNvPr>
          <p:cNvSpPr/>
          <p:nvPr/>
        </p:nvSpPr>
        <p:spPr>
          <a:xfrm>
            <a:off x="6772450" y="5942745"/>
            <a:ext cx="520995" cy="23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B2195-35AD-4B3B-92FD-D012644D6F68}"/>
              </a:ext>
            </a:extLst>
          </p:cNvPr>
          <p:cNvSpPr txBox="1"/>
          <p:nvPr/>
        </p:nvSpPr>
        <p:spPr>
          <a:xfrm>
            <a:off x="8008629" y="6467794"/>
            <a:ext cx="59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Tree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46E4A5A-931B-4585-B5D7-FB9B484654B4}"/>
              </a:ext>
            </a:extLst>
          </p:cNvPr>
          <p:cNvSpPr/>
          <p:nvPr/>
        </p:nvSpPr>
        <p:spPr>
          <a:xfrm rot="16200000">
            <a:off x="5992073" y="4879996"/>
            <a:ext cx="520995" cy="238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F0CCDA7-132F-4C7E-ADC9-6BF835899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073" y="3253862"/>
            <a:ext cx="1892753" cy="14851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9C2B42B-B50C-4CA5-86D2-E792597670C9}"/>
              </a:ext>
            </a:extLst>
          </p:cNvPr>
          <p:cNvSpPr txBox="1"/>
          <p:nvPr/>
        </p:nvSpPr>
        <p:spPr>
          <a:xfrm>
            <a:off x="7718826" y="3505914"/>
            <a:ext cx="1597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Principal Coordinate Analysis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15160-8938-4F25-AB42-A24692638CC4}"/>
              </a:ext>
            </a:extLst>
          </p:cNvPr>
          <p:cNvSpPr txBox="1"/>
          <p:nvPr/>
        </p:nvSpPr>
        <p:spPr>
          <a:xfrm>
            <a:off x="5680099" y="2896289"/>
            <a:ext cx="46570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000" dirty="0"/>
              <a:t>https://miro.medium.com/max/561/0*ff7kw5DRQbs_uixR.jpg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4F7C3F-A3D9-BE75-45E6-0616C26C0D4D}"/>
              </a:ext>
            </a:extLst>
          </p:cNvPr>
          <p:cNvSpPr/>
          <p:nvPr/>
        </p:nvSpPr>
        <p:spPr>
          <a:xfrm>
            <a:off x="3832700" y="5249903"/>
            <a:ext cx="2691296" cy="1577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9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0919-DA79-4287-9B40-21D225EA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Distance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40650-BF3D-4EEF-AB78-3086CD8DC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58066"/>
            <a:ext cx="7772401" cy="5485926"/>
          </a:xfrm>
        </p:spPr>
        <p:txBody>
          <a:bodyPr>
            <a:normAutofit fontScale="85000" lnSpcReduction="20000"/>
          </a:bodyPr>
          <a:lstStyle/>
          <a:p>
            <a:r>
              <a:rPr lang="en-IE" dirty="0"/>
              <a:t>There are several distance measures we can use to compute the distances between samples (or environments)</a:t>
            </a:r>
          </a:p>
          <a:p>
            <a:r>
              <a:rPr lang="en-IE" dirty="0"/>
              <a:t>Each capture one unique aspect of microbiome variation</a:t>
            </a:r>
          </a:p>
          <a:p>
            <a:pPr marL="0" indent="0">
              <a:buNone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Abundance based:  Bray-Curtis, Manhattan, Euclidean</a:t>
            </a:r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Font typeface="Wingdings 2" pitchFamily="18" charset="2"/>
              <a:buAutoNum type="arabicParenR"/>
            </a:pPr>
            <a:r>
              <a:rPr lang="en-IE" dirty="0"/>
              <a:t>Detection based:  Jaccard</a:t>
            </a:r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Relative ranking based (How different are the relative ranks of the different taxa within two samples):    Spearman, Kendall</a:t>
            </a:r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Phylogeny: </a:t>
            </a:r>
            <a:r>
              <a:rPr lang="en-IE" dirty="0" err="1"/>
              <a:t>UniFrac</a:t>
            </a:r>
            <a:endParaRPr lang="en-IE" dirty="0"/>
          </a:p>
          <a:p>
            <a:pPr marL="514350" indent="-514350">
              <a:buAutoNum type="arabicParenR"/>
            </a:pPr>
            <a:endParaRPr lang="en-IE" dirty="0"/>
          </a:p>
          <a:p>
            <a:pPr marL="514350" indent="-514350">
              <a:buAutoNum type="arabicParenR"/>
            </a:pPr>
            <a:r>
              <a:rPr lang="en-IE" dirty="0"/>
              <a:t>Phylogeny + Abundance-based: Weighted </a:t>
            </a:r>
            <a:r>
              <a:rPr lang="en-IE" dirty="0" err="1"/>
              <a:t>UniFrac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3310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2D035-C1A7-4A11-AA44-C208E7E6B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explore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2FD3D-0B90-438E-A539-DD4448A0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Conceptual details on the different distance measures: </a:t>
            </a:r>
            <a:r>
              <a:rPr lang="en-IN" dirty="0">
                <a:hlinkClick r:id="rId2"/>
              </a:rPr>
              <a:t>https://docs.onecodex.com/en/articles/4150649-beta-diversity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4479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87B1-A82A-4B56-9983-B93C9B92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50" y="1945983"/>
            <a:ext cx="6847115" cy="671286"/>
          </a:xfrm>
        </p:spPr>
        <p:txBody>
          <a:bodyPr/>
          <a:lstStyle/>
          <a:p>
            <a:r>
              <a:rPr lang="en-IN" dirty="0"/>
              <a:t>Slight Diversion..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F46F0F-2B39-44AD-BDAB-50FA957D0A8A}"/>
              </a:ext>
            </a:extLst>
          </p:cNvPr>
          <p:cNvSpPr txBox="1">
            <a:spLocks/>
          </p:cNvSpPr>
          <p:nvPr/>
        </p:nvSpPr>
        <p:spPr>
          <a:xfrm>
            <a:off x="705049" y="2935779"/>
            <a:ext cx="7755557" cy="138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Lets learn a technique to visualize and compare value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28124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C4C8-A90E-4B04-B4A2-E8BB26EF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Say we are comparing values belonging to two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420C-6D61-43F0-B773-8C60A960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161213"/>
          </a:xfrm>
        </p:spPr>
        <p:txBody>
          <a:bodyPr>
            <a:normAutofit/>
          </a:bodyPr>
          <a:lstStyle/>
          <a:p>
            <a:r>
              <a:rPr lang="en-IN" dirty="0"/>
              <a:t>These values belonging to the same measured feature: say BMI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A99605-AA80-42D0-93A8-F2B11F5235CA}"/>
              </a:ext>
            </a:extLst>
          </p:cNvPr>
          <p:cNvSpPr txBox="1">
            <a:spLocks/>
          </p:cNvSpPr>
          <p:nvPr/>
        </p:nvSpPr>
        <p:spPr>
          <a:xfrm>
            <a:off x="2405" y="2138414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3C2C4-FD66-4E27-BE64-D15D4755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067"/>
            <a:ext cx="4693632" cy="1943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C4F29-7EEB-45E1-AD34-65EA8EF7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633" y="2510019"/>
            <a:ext cx="4450367" cy="194374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CB0F9F-0449-4D60-B11B-5A14687262A0}"/>
              </a:ext>
            </a:extLst>
          </p:cNvPr>
          <p:cNvSpPr txBox="1">
            <a:spLocks/>
          </p:cNvSpPr>
          <p:nvPr/>
        </p:nvSpPr>
        <p:spPr>
          <a:xfrm>
            <a:off x="4630565" y="2165688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B03E28-3737-44F7-9E84-8B0B351E8166}"/>
              </a:ext>
            </a:extLst>
          </p:cNvPr>
          <p:cNvSpPr txBox="1">
            <a:spLocks/>
          </p:cNvSpPr>
          <p:nvPr/>
        </p:nvSpPr>
        <p:spPr>
          <a:xfrm>
            <a:off x="800" y="4572005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AADA3-D54F-4E9C-A519-6D5BEA93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98" y="4991969"/>
            <a:ext cx="4450367" cy="18660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484B98-2617-41A1-8A77-4CD5C9D3B3A0}"/>
              </a:ext>
            </a:extLst>
          </p:cNvPr>
          <p:cNvSpPr txBox="1"/>
          <p:nvPr/>
        </p:nvSpPr>
        <p:spPr>
          <a:xfrm>
            <a:off x="3358220" y="2588949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EFBAC-E0B1-43C1-9F97-8180EE59F730}"/>
              </a:ext>
            </a:extLst>
          </p:cNvPr>
          <p:cNvSpPr txBox="1"/>
          <p:nvPr/>
        </p:nvSpPr>
        <p:spPr>
          <a:xfrm>
            <a:off x="1434667" y="3417868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7A79A-D960-4C73-9156-FABA6A886DA3}"/>
              </a:ext>
            </a:extLst>
          </p:cNvPr>
          <p:cNvSpPr txBox="1"/>
          <p:nvPr/>
        </p:nvSpPr>
        <p:spPr>
          <a:xfrm>
            <a:off x="7837874" y="2517854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A571C-A2C8-4DE5-8198-40DE541B6000}"/>
              </a:ext>
            </a:extLst>
          </p:cNvPr>
          <p:cNvSpPr txBox="1"/>
          <p:nvPr/>
        </p:nvSpPr>
        <p:spPr>
          <a:xfrm>
            <a:off x="5914321" y="3346773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4A451-D688-4F46-A107-F575AF28EE3B}"/>
              </a:ext>
            </a:extLst>
          </p:cNvPr>
          <p:cNvSpPr txBox="1"/>
          <p:nvPr/>
        </p:nvSpPr>
        <p:spPr>
          <a:xfrm>
            <a:off x="3216144" y="5022540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C6284-5E09-49EB-A170-277A0DACC760}"/>
              </a:ext>
            </a:extLst>
          </p:cNvPr>
          <p:cNvSpPr txBox="1"/>
          <p:nvPr/>
        </p:nvSpPr>
        <p:spPr>
          <a:xfrm>
            <a:off x="1292591" y="5851459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2A3F8-CF66-4676-B42F-D938F9BFD77F}"/>
              </a:ext>
            </a:extLst>
          </p:cNvPr>
          <p:cNvSpPr txBox="1"/>
          <p:nvPr/>
        </p:nvSpPr>
        <p:spPr>
          <a:xfrm>
            <a:off x="4860758" y="5091764"/>
            <a:ext cx="367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66FF"/>
                </a:solidFill>
              </a:rPr>
              <a:t>In which of the comparisons, do you see the strongest separation between the two groups?</a:t>
            </a:r>
          </a:p>
        </p:txBody>
      </p:sp>
    </p:spTree>
    <p:extLst>
      <p:ext uri="{BB962C8B-B14F-4D97-AF65-F5344CB8AC3E}">
        <p14:creationId xmlns:p14="http://schemas.microsoft.com/office/powerpoint/2010/main" val="127799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7658-84B7-4888-8E2A-D58B04A9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Say we are comparing values across three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98E63-BA64-42E5-8D9A-E330B0D60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1257466"/>
          </a:xfrm>
        </p:spPr>
        <p:txBody>
          <a:bodyPr/>
          <a:lstStyle/>
          <a:p>
            <a:r>
              <a:rPr lang="en-IN" dirty="0"/>
              <a:t>Which two out of the three groups show the strongest differences?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AD4AC-549C-440D-9B00-BA62DBDB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8309"/>
            <a:ext cx="9017147" cy="3753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CA23C1-A09B-4AEB-90C9-D3A11BD39D92}"/>
              </a:ext>
            </a:extLst>
          </p:cNvPr>
          <p:cNvSpPr txBox="1"/>
          <p:nvPr/>
        </p:nvSpPr>
        <p:spPr>
          <a:xfrm>
            <a:off x="4041615" y="3397471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E26C79-9772-4585-9B20-24B88C99B540}"/>
              </a:ext>
            </a:extLst>
          </p:cNvPr>
          <p:cNvSpPr txBox="1"/>
          <p:nvPr/>
        </p:nvSpPr>
        <p:spPr>
          <a:xfrm>
            <a:off x="2118062" y="4149388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D8ECD1-C9D2-4080-995C-B9CCB25E506F}"/>
              </a:ext>
            </a:extLst>
          </p:cNvPr>
          <p:cNvSpPr txBox="1"/>
          <p:nvPr/>
        </p:nvSpPr>
        <p:spPr>
          <a:xfrm>
            <a:off x="6946846" y="2279335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Group3</a:t>
            </a:r>
          </a:p>
        </p:txBody>
      </p:sp>
    </p:spTree>
    <p:extLst>
      <p:ext uri="{BB962C8B-B14F-4D97-AF65-F5344CB8AC3E}">
        <p14:creationId xmlns:p14="http://schemas.microsoft.com/office/powerpoint/2010/main" val="792953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16ED-F26B-4327-B137-34C87B6B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To visualize these differences in a more concise manner we use boxplots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5763-D90B-46CC-BAB9-C4D312C8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16" y="1258885"/>
            <a:ext cx="7434369" cy="5422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A9DCC-5BCD-4ED1-88AC-3561D7A31F0F}"/>
              </a:ext>
            </a:extLst>
          </p:cNvPr>
          <p:cNvSpPr txBox="1"/>
          <p:nvPr/>
        </p:nvSpPr>
        <p:spPr>
          <a:xfrm>
            <a:off x="7141945" y="5611528"/>
            <a:ext cx="1376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action="ppaction://hlinksldjump"/>
              </a:rPr>
              <a:t>Previous 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50A1-C44C-413F-BD34-FC69BF7C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Another visualization technique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15B56F-DE2E-4203-8022-88B74E555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897"/>
          <a:stretch/>
        </p:blipFill>
        <p:spPr>
          <a:xfrm>
            <a:off x="810502" y="2266998"/>
            <a:ext cx="1472663" cy="10103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AD18B-6F3F-4F8A-804E-0FA78C481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1"/>
          <a:stretch/>
        </p:blipFill>
        <p:spPr>
          <a:xfrm>
            <a:off x="801252" y="3593127"/>
            <a:ext cx="1472663" cy="398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BA5C20-9DC5-4D93-ACCA-FF9C92D6FC03}"/>
              </a:ext>
            </a:extLst>
          </p:cNvPr>
          <p:cNvSpPr txBox="1"/>
          <p:nvPr/>
        </p:nvSpPr>
        <p:spPr>
          <a:xfrm>
            <a:off x="810502" y="1832644"/>
            <a:ext cx="24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Species Abundance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12B44E-EB71-4458-AEC1-EC6B3AEB0C3C}"/>
              </a:ext>
            </a:extLst>
          </p:cNvPr>
          <p:cNvSpPr txBox="1"/>
          <p:nvPr/>
        </p:nvSpPr>
        <p:spPr>
          <a:xfrm>
            <a:off x="904775" y="2969554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A8E73-5EC3-442B-BF2B-5E53916AA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8" b="43897"/>
          <a:stretch/>
        </p:blipFill>
        <p:spPr>
          <a:xfrm>
            <a:off x="2569945" y="2266998"/>
            <a:ext cx="614862" cy="1010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6786DCA-1129-4971-B021-5B2B8D5147EE}"/>
              </a:ext>
            </a:extLst>
          </p:cNvPr>
          <p:cNvSpPr txBox="1"/>
          <p:nvPr/>
        </p:nvSpPr>
        <p:spPr>
          <a:xfrm>
            <a:off x="1317058" y="2977574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F95541-DD8B-4B16-9CAC-61B521B6E1C1}"/>
              </a:ext>
            </a:extLst>
          </p:cNvPr>
          <p:cNvSpPr txBox="1"/>
          <p:nvPr/>
        </p:nvSpPr>
        <p:spPr>
          <a:xfrm>
            <a:off x="1738966" y="2966345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B15A4-0B05-4F53-BE46-C749E0A8A85E}"/>
              </a:ext>
            </a:extLst>
          </p:cNvPr>
          <p:cNvSpPr txBox="1"/>
          <p:nvPr/>
        </p:nvSpPr>
        <p:spPr>
          <a:xfrm>
            <a:off x="2273915" y="2156612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85044-EC1A-425E-8725-6C22C210736D}"/>
              </a:ext>
            </a:extLst>
          </p:cNvPr>
          <p:cNvSpPr txBox="1"/>
          <p:nvPr/>
        </p:nvSpPr>
        <p:spPr>
          <a:xfrm>
            <a:off x="2273915" y="2506286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75CCBA-3874-47DE-AE1A-C8A68BD58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51" r="58248"/>
          <a:stretch/>
        </p:blipFill>
        <p:spPr>
          <a:xfrm>
            <a:off x="2569946" y="3599919"/>
            <a:ext cx="614862" cy="3988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C5DD70-3C83-4276-A848-E822663093AC}"/>
              </a:ext>
            </a:extLst>
          </p:cNvPr>
          <p:cNvSpPr txBox="1"/>
          <p:nvPr/>
        </p:nvSpPr>
        <p:spPr>
          <a:xfrm>
            <a:off x="2758386" y="2981057"/>
            <a:ext cx="2310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8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FCAC4-B4E7-42F3-B00E-6F02686E527A}"/>
              </a:ext>
            </a:extLst>
          </p:cNvPr>
          <p:cNvSpPr txBox="1"/>
          <p:nvPr/>
        </p:nvSpPr>
        <p:spPr>
          <a:xfrm rot="16200000">
            <a:off x="-326695" y="3112965"/>
            <a:ext cx="1742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Microbiomes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AAF90-8836-4F71-8F6F-9CB6CCFEF73F}"/>
              </a:ext>
            </a:extLst>
          </p:cNvPr>
          <p:cNvSpPr txBox="1"/>
          <p:nvPr/>
        </p:nvSpPr>
        <p:spPr>
          <a:xfrm>
            <a:off x="388041" y="1055622"/>
            <a:ext cx="8367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A typical microbiome sequencing project has data from multiple species. So the data is multi-dimensional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51203-D525-45EB-9C20-3FDAB88A2A4F}"/>
              </a:ext>
            </a:extLst>
          </p:cNvPr>
          <p:cNvSpPr txBox="1"/>
          <p:nvPr/>
        </p:nvSpPr>
        <p:spPr>
          <a:xfrm>
            <a:off x="3789440" y="2426553"/>
            <a:ext cx="4119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How do we visualize how similar or dissimilar are these different microbiomes with respect to each other?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532C41-497F-4FFE-AB86-12CB366A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34" y="4655950"/>
            <a:ext cx="2455758" cy="192693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7C2626-451E-4A00-9A16-D9E071A908C2}"/>
              </a:ext>
            </a:extLst>
          </p:cNvPr>
          <p:cNvSpPr txBox="1"/>
          <p:nvPr/>
        </p:nvSpPr>
        <p:spPr>
          <a:xfrm>
            <a:off x="3776198" y="4655950"/>
            <a:ext cx="41196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If we just had 2 or 3 dimensions, visualizing them will be much more easier</a:t>
            </a:r>
          </a:p>
        </p:txBody>
      </p:sp>
    </p:spTree>
    <p:extLst>
      <p:ext uri="{BB962C8B-B14F-4D97-AF65-F5344CB8AC3E}">
        <p14:creationId xmlns:p14="http://schemas.microsoft.com/office/powerpoint/2010/main" val="293878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47C20-F27D-4B90-A9D9-8E5F99A2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This is where techniques like Principal Coordinate/Component Analysis come 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01317-FEE0-4DF2-BEE8-3B4577EE6A63}"/>
              </a:ext>
            </a:extLst>
          </p:cNvPr>
          <p:cNvSpPr txBox="1"/>
          <p:nvPr/>
        </p:nvSpPr>
        <p:spPr>
          <a:xfrm>
            <a:off x="4752413" y="1145683"/>
            <a:ext cx="2138406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484848"/>
                </a:solidFill>
                <a:latin typeface="Roboto"/>
              </a:rPr>
              <a:t>Visualizes sample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dissimilarity </a:t>
            </a:r>
            <a:endParaRPr lang="en-US" sz="1200" b="0" dirty="0">
              <a:solidFill>
                <a:srgbClr val="484848"/>
              </a:solidFill>
              <a:latin typeface="Roboto"/>
            </a:endParaRPr>
          </a:p>
          <a:p>
            <a:pPr algn="ctr"/>
            <a:r>
              <a:rPr lang="en-US" sz="1200" b="0" dirty="0">
                <a:solidFill>
                  <a:srgbClr val="484848"/>
                </a:solidFill>
                <a:latin typeface="Roboto"/>
              </a:rPr>
              <a:t>i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n</a:t>
            </a:r>
            <a:r>
              <a:rPr lang="en-US" sz="120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2D/3D space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B3E78-7B04-4221-99E2-3896A44D0CD3}"/>
              </a:ext>
            </a:extLst>
          </p:cNvPr>
          <p:cNvSpPr txBox="1"/>
          <p:nvPr/>
        </p:nvSpPr>
        <p:spPr>
          <a:xfrm>
            <a:off x="2291371" y="1145683"/>
            <a:ext cx="2027799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484848"/>
                </a:solidFill>
                <a:latin typeface="Roboto"/>
              </a:rPr>
              <a:t>Pairwise sample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dissimilarity </a:t>
            </a:r>
            <a:endParaRPr lang="en-US" sz="1200" b="0" dirty="0">
              <a:solidFill>
                <a:srgbClr val="484848"/>
              </a:solidFill>
              <a:latin typeface="Roboto"/>
            </a:endParaRPr>
          </a:p>
          <a:p>
            <a:pPr algn="ctr"/>
            <a:r>
              <a:rPr lang="en-IN" sz="1200" dirty="0">
                <a:solidFill>
                  <a:srgbClr val="484848"/>
                </a:solidFill>
                <a:latin typeface="Roboto"/>
              </a:rPr>
              <a:t>b</a:t>
            </a:r>
            <a:r>
              <a:rPr sz="1200" b="0" dirty="0" err="1">
                <a:solidFill>
                  <a:srgbClr val="484848"/>
                </a:solidFill>
                <a:latin typeface="Roboto"/>
              </a:rPr>
              <a:t>ased</a:t>
            </a:r>
            <a:r>
              <a:rPr lang="en-US" sz="120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on distance 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8081-CAB1-42D0-8EAF-4CA160B45CFD}"/>
              </a:ext>
            </a:extLst>
          </p:cNvPr>
          <p:cNvSpPr txBox="1"/>
          <p:nvPr/>
        </p:nvSpPr>
        <p:spPr>
          <a:xfrm>
            <a:off x="4985608" y="1571972"/>
            <a:ext cx="1685925" cy="2133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3CC583"/>
                </a:solidFill>
                <a:latin typeface="Roboto"/>
              </a:rPr>
              <a:t>Sample Relationships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54F11-1A05-47FC-BF9B-8BA6670CB698}"/>
              </a:ext>
            </a:extLst>
          </p:cNvPr>
          <p:cNvSpPr txBox="1"/>
          <p:nvPr/>
        </p:nvSpPr>
        <p:spPr>
          <a:xfrm>
            <a:off x="2562321" y="1553544"/>
            <a:ext cx="1485900" cy="2133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DE8431"/>
                </a:solidFill>
                <a:latin typeface="Roboto"/>
              </a:rPr>
              <a:t>Dissimilarity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CA1B4-9126-4C40-9CD6-A5A7E0A85556}"/>
              </a:ext>
            </a:extLst>
          </p:cNvPr>
          <p:cNvSpPr txBox="1"/>
          <p:nvPr/>
        </p:nvSpPr>
        <p:spPr>
          <a:xfrm>
            <a:off x="1494599" y="2965645"/>
            <a:ext cx="1214437" cy="21336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E0CB15"/>
                </a:solidFill>
                <a:latin typeface="Roboto"/>
              </a:rPr>
              <a:t>OTU/ASV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9124D-3062-421D-B33A-52693933D036}"/>
              </a:ext>
            </a:extLst>
          </p:cNvPr>
          <p:cNvSpPr txBox="1"/>
          <p:nvPr/>
        </p:nvSpPr>
        <p:spPr>
          <a:xfrm>
            <a:off x="4060031" y="2909765"/>
            <a:ext cx="985837" cy="4267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E55753"/>
                </a:solidFill>
                <a:latin typeface="Roboto"/>
              </a:rPr>
              <a:t>Principal
Coordinates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B5A868-7F48-48F2-9FB7-F4E686BAB69D}"/>
              </a:ext>
            </a:extLst>
          </p:cNvPr>
          <p:cNvSpPr txBox="1"/>
          <p:nvPr/>
        </p:nvSpPr>
        <p:spPr>
          <a:xfrm>
            <a:off x="6654674" y="2909765"/>
            <a:ext cx="900112" cy="4267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4E88E7"/>
                </a:solidFill>
                <a:latin typeface="Roboto"/>
              </a:rPr>
              <a:t>Color
Data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9DFAD-EE25-4DF8-A47F-D27FC5E39343}"/>
              </a:ext>
            </a:extLst>
          </p:cNvPr>
          <p:cNvSpPr txBox="1"/>
          <p:nvPr/>
        </p:nvSpPr>
        <p:spPr>
          <a:xfrm>
            <a:off x="1264094" y="3266972"/>
            <a:ext cx="1643062" cy="4267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>
                <a:solidFill>
                  <a:srgbClr val="484848"/>
                </a:solidFill>
                <a:latin typeface="Roboto"/>
              </a:rPr>
              <a:t>Abundance of
microbes in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4FB28B-119E-4D20-9A72-E0F980997CA7}"/>
              </a:ext>
            </a:extLst>
          </p:cNvPr>
          <p:cNvSpPr txBox="1"/>
          <p:nvPr/>
        </p:nvSpPr>
        <p:spPr>
          <a:xfrm>
            <a:off x="3586878" y="3295666"/>
            <a:ext cx="199894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484848"/>
                </a:solidFill>
                <a:latin typeface="Roboto"/>
              </a:rPr>
              <a:t>Projects distance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matrix into </a:t>
            </a:r>
            <a:endParaRPr lang="en-US" sz="1200" b="0" dirty="0">
              <a:solidFill>
                <a:srgbClr val="484848"/>
              </a:solidFill>
              <a:latin typeface="Roboto"/>
            </a:endParaRPr>
          </a:p>
          <a:p>
            <a:pPr algn="ctr"/>
            <a:r>
              <a:rPr lang="en-IN" sz="1200" dirty="0">
                <a:solidFill>
                  <a:srgbClr val="484848"/>
                </a:solidFill>
                <a:latin typeface="Roboto"/>
              </a:rPr>
              <a:t>l</a:t>
            </a:r>
            <a:r>
              <a:rPr sz="1200" b="0" dirty="0" err="1">
                <a:solidFill>
                  <a:srgbClr val="484848"/>
                </a:solidFill>
                <a:latin typeface="Roboto"/>
              </a:rPr>
              <a:t>ower</a:t>
            </a:r>
            <a:r>
              <a:rPr lang="en-US" sz="120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dimensional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48BD6-0F88-414C-A465-37619BC411DD}"/>
              </a:ext>
            </a:extLst>
          </p:cNvPr>
          <p:cNvSpPr txBox="1"/>
          <p:nvPr/>
        </p:nvSpPr>
        <p:spPr>
          <a:xfrm>
            <a:off x="6300015" y="3295666"/>
            <a:ext cx="174016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>
                <a:solidFill>
                  <a:srgbClr val="484848"/>
                </a:solidFill>
                <a:latin typeface="Roboto"/>
              </a:rPr>
              <a:t>Highlights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sample groups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based on</a:t>
            </a:r>
            <a:r>
              <a:rPr lang="en-US" sz="12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1200" b="0" dirty="0">
                <a:solidFill>
                  <a:srgbClr val="484848"/>
                </a:solidFill>
                <a:latin typeface="Roboto"/>
              </a:rPr>
              <a:t>metadata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9E1A1E-A06A-4C5D-BF05-DD55A678B3A3}"/>
              </a:ext>
            </a:extLst>
          </p:cNvPr>
          <p:cNvGrpSpPr/>
          <p:nvPr/>
        </p:nvGrpSpPr>
        <p:grpSpPr>
          <a:xfrm>
            <a:off x="609600" y="1519161"/>
            <a:ext cx="7914640" cy="1636487"/>
            <a:chOff x="1732350" y="2929762"/>
            <a:chExt cx="5736258" cy="14009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345F2-969B-4163-8806-ED516098914F}"/>
                </a:ext>
              </a:extLst>
            </p:cNvPr>
            <p:cNvGrpSpPr/>
            <p:nvPr/>
          </p:nvGrpSpPr>
          <p:grpSpPr>
            <a:xfrm>
              <a:off x="1732350" y="2933040"/>
              <a:ext cx="1496529" cy="1397716"/>
              <a:chOff x="960920" y="2501541"/>
              <a:chExt cx="1496529" cy="1397716"/>
            </a:xfrm>
          </p:grpSpPr>
          <p:sp>
            <p:nvSpPr>
              <p:cNvPr id="27" name="Rounded Rectangle 1">
                <a:extLst>
                  <a:ext uri="{FF2B5EF4-FFF2-40B4-BE49-F238E27FC236}">
                    <a16:creationId xmlns:a16="http://schemas.microsoft.com/office/drawing/2014/main" id="{83F881A1-EAE5-4BC8-BACF-4B6A420157BA}"/>
                  </a:ext>
                </a:extLst>
              </p:cNvPr>
              <p:cNvSpPr/>
              <p:nvPr/>
            </p:nvSpPr>
            <p:spPr>
              <a:xfrm>
                <a:off x="1543049" y="2743199"/>
                <a:ext cx="914400" cy="914400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914400">
                    <a:moveTo>
                      <a:pt x="0" y="0"/>
                    </a:moveTo>
                    <a:lnTo>
                      <a:pt x="876300" y="0"/>
                    </a:lnTo>
                    <a:cubicBezTo>
                      <a:pt x="897341" y="0"/>
                      <a:pt x="914400" y="17058"/>
                      <a:pt x="914400" y="38100"/>
                    </a:cubicBezTo>
                    <a:lnTo>
                      <a:pt x="914400" y="876300"/>
                    </a:lnTo>
                    <a:cubicBezTo>
                      <a:pt x="914400" y="897341"/>
                      <a:pt x="897341" y="914400"/>
                      <a:pt x="876300" y="9144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noFill/>
              <a:ln w="14287">
                <a:solidFill>
                  <a:srgbClr val="E0CB1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8" name="Rounded Rectangle 2">
                <a:extLst>
                  <a:ext uri="{FF2B5EF4-FFF2-40B4-BE49-F238E27FC236}">
                    <a16:creationId xmlns:a16="http://schemas.microsoft.com/office/drawing/2014/main" id="{7CC57C87-7F90-48AA-83F7-C60BEECB27D3}"/>
                  </a:ext>
                </a:extLst>
              </p:cNvPr>
              <p:cNvSpPr/>
              <p:nvPr/>
            </p:nvSpPr>
            <p:spPr>
              <a:xfrm>
                <a:off x="960920" y="2501541"/>
                <a:ext cx="591653" cy="1397716"/>
              </a:xfrm>
              <a:custGeom>
                <a:avLst/>
                <a:gdLst/>
                <a:ahLst/>
                <a:cxnLst/>
                <a:rect l="0" t="0" r="0" b="0"/>
                <a:pathLst>
                  <a:path w="591653" h="1397716">
                    <a:moveTo>
                      <a:pt x="591653" y="1156057"/>
                    </a:moveTo>
                    <a:lnTo>
                      <a:pt x="591653" y="1371817"/>
                    </a:lnTo>
                    <a:cubicBezTo>
                      <a:pt x="591653" y="1389671"/>
                      <a:pt x="569297" y="1397716"/>
                      <a:pt x="557921" y="1383954"/>
                    </a:cubicBezTo>
                    <a:lnTo>
                      <a:pt x="11646" y="723133"/>
                    </a:lnTo>
                    <a:cubicBezTo>
                      <a:pt x="0" y="709044"/>
                      <a:pt x="0" y="688670"/>
                      <a:pt x="11646" y="674583"/>
                    </a:cubicBezTo>
                    <a:lnTo>
                      <a:pt x="557921" y="13761"/>
                    </a:lnTo>
                    <a:cubicBezTo>
                      <a:pt x="569297" y="0"/>
                      <a:pt x="591653" y="8044"/>
                      <a:pt x="591653" y="25899"/>
                    </a:cubicBezTo>
                    <a:lnTo>
                      <a:pt x="591653" y="241657"/>
                    </a:lnTo>
                  </a:path>
                </a:pathLst>
              </a:custGeom>
              <a:noFill/>
              <a:ln w="14287">
                <a:solidFill>
                  <a:srgbClr val="E0CB15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7C9FB590-A36E-439E-A52B-463E2C3FBF50}"/>
                </a:ext>
              </a:extLst>
            </p:cNvPr>
            <p:cNvSpPr/>
            <p:nvPr/>
          </p:nvSpPr>
          <p:spPr>
            <a:xfrm>
              <a:off x="3228880" y="3174699"/>
              <a:ext cx="914400" cy="914400"/>
            </a:xfrm>
            <a:custGeom>
              <a:avLst/>
              <a:gdLst/>
              <a:ahLst/>
              <a:cxnLst/>
              <a:rect l="0" t="0" r="0" b="0"/>
              <a:pathLst>
                <a:path w="914400" h="914400">
                  <a:moveTo>
                    <a:pt x="0" y="38100"/>
                  </a:moveTo>
                  <a:cubicBezTo>
                    <a:pt x="0" y="17058"/>
                    <a:pt x="17058" y="0"/>
                    <a:pt x="38100" y="0"/>
                  </a:cubicBezTo>
                  <a:lnTo>
                    <a:pt x="876300" y="0"/>
                  </a:lnTo>
                  <a:cubicBezTo>
                    <a:pt x="897341" y="0"/>
                    <a:pt x="914400" y="17058"/>
                    <a:pt x="914400" y="38100"/>
                  </a:cubicBezTo>
                  <a:lnTo>
                    <a:pt x="914400" y="876300"/>
                  </a:lnTo>
                  <a:cubicBezTo>
                    <a:pt x="914400" y="897341"/>
                    <a:pt x="897341" y="914400"/>
                    <a:pt x="876300" y="914400"/>
                  </a:cubicBezTo>
                  <a:lnTo>
                    <a:pt x="38100" y="914400"/>
                  </a:lnTo>
                  <a:cubicBezTo>
                    <a:pt x="17058" y="914400"/>
                    <a:pt x="0" y="897341"/>
                    <a:pt x="0" y="876300"/>
                  </a:cubicBezTo>
                  <a:close/>
                </a:path>
              </a:pathLst>
            </a:custGeom>
            <a:noFill/>
            <a:ln w="14287">
              <a:solidFill>
                <a:srgbClr val="DE843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CC95A786-D891-46C3-8A98-3743D3C6BB8C}"/>
                </a:ext>
              </a:extLst>
            </p:cNvPr>
            <p:cNvSpPr/>
            <p:nvPr/>
          </p:nvSpPr>
          <p:spPr>
            <a:xfrm>
              <a:off x="4143280" y="3174699"/>
              <a:ext cx="914400" cy="914400"/>
            </a:xfrm>
            <a:custGeom>
              <a:avLst/>
              <a:gdLst/>
              <a:ahLst/>
              <a:cxnLst/>
              <a:rect l="0" t="0" r="0" b="0"/>
              <a:pathLst>
                <a:path w="914400" h="914400">
                  <a:moveTo>
                    <a:pt x="0" y="38100"/>
                  </a:moveTo>
                  <a:cubicBezTo>
                    <a:pt x="0" y="17058"/>
                    <a:pt x="17058" y="0"/>
                    <a:pt x="38100" y="0"/>
                  </a:cubicBezTo>
                  <a:lnTo>
                    <a:pt x="876300" y="0"/>
                  </a:lnTo>
                  <a:cubicBezTo>
                    <a:pt x="897341" y="0"/>
                    <a:pt x="914400" y="17058"/>
                    <a:pt x="914400" y="38100"/>
                  </a:cubicBezTo>
                  <a:lnTo>
                    <a:pt x="914400" y="876300"/>
                  </a:lnTo>
                  <a:cubicBezTo>
                    <a:pt x="914400" y="897341"/>
                    <a:pt x="897341" y="914400"/>
                    <a:pt x="876300" y="914400"/>
                  </a:cubicBezTo>
                  <a:lnTo>
                    <a:pt x="38100" y="914400"/>
                  </a:lnTo>
                  <a:cubicBezTo>
                    <a:pt x="17058" y="914400"/>
                    <a:pt x="0" y="897341"/>
                    <a:pt x="0" y="876300"/>
                  </a:cubicBezTo>
                  <a:close/>
                </a:path>
              </a:pathLst>
            </a:custGeom>
            <a:noFill/>
            <a:ln w="14287">
              <a:solidFill>
                <a:srgbClr val="E5575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6">
              <a:extLst>
                <a:ext uri="{FF2B5EF4-FFF2-40B4-BE49-F238E27FC236}">
                  <a16:creationId xmlns:a16="http://schemas.microsoft.com/office/drawing/2014/main" id="{0E2921F7-7702-4C49-A67C-AB98002419D9}"/>
                </a:ext>
              </a:extLst>
            </p:cNvPr>
            <p:cNvSpPr/>
            <p:nvPr/>
          </p:nvSpPr>
          <p:spPr>
            <a:xfrm>
              <a:off x="5057680" y="3174699"/>
              <a:ext cx="914400" cy="914400"/>
            </a:xfrm>
            <a:custGeom>
              <a:avLst/>
              <a:gdLst/>
              <a:ahLst/>
              <a:cxnLst/>
              <a:rect l="0" t="0" r="0" b="0"/>
              <a:pathLst>
                <a:path w="914400" h="914400">
                  <a:moveTo>
                    <a:pt x="0" y="38100"/>
                  </a:moveTo>
                  <a:cubicBezTo>
                    <a:pt x="0" y="17058"/>
                    <a:pt x="17058" y="0"/>
                    <a:pt x="38100" y="0"/>
                  </a:cubicBezTo>
                  <a:lnTo>
                    <a:pt x="876300" y="0"/>
                  </a:lnTo>
                  <a:cubicBezTo>
                    <a:pt x="897341" y="0"/>
                    <a:pt x="914400" y="17058"/>
                    <a:pt x="914400" y="38100"/>
                  </a:cubicBezTo>
                  <a:lnTo>
                    <a:pt x="914400" y="876300"/>
                  </a:lnTo>
                  <a:cubicBezTo>
                    <a:pt x="914400" y="897341"/>
                    <a:pt x="897341" y="914400"/>
                    <a:pt x="876300" y="914400"/>
                  </a:cubicBezTo>
                  <a:lnTo>
                    <a:pt x="38100" y="914400"/>
                  </a:lnTo>
                  <a:cubicBezTo>
                    <a:pt x="17058" y="914400"/>
                    <a:pt x="0" y="897341"/>
                    <a:pt x="0" y="876300"/>
                  </a:cubicBezTo>
                  <a:close/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3D6D33-E960-4C27-934C-6C962E03C00D}"/>
                </a:ext>
              </a:extLst>
            </p:cNvPr>
            <p:cNvGrpSpPr/>
            <p:nvPr/>
          </p:nvGrpSpPr>
          <p:grpSpPr>
            <a:xfrm>
              <a:off x="5972080" y="2929762"/>
              <a:ext cx="1496528" cy="1397716"/>
              <a:chOff x="5200650" y="2498263"/>
              <a:chExt cx="1496528" cy="1397716"/>
            </a:xfrm>
          </p:grpSpPr>
          <p:sp>
            <p:nvSpPr>
              <p:cNvPr id="25" name="Rounded Rectangle 7">
                <a:extLst>
                  <a:ext uri="{FF2B5EF4-FFF2-40B4-BE49-F238E27FC236}">
                    <a16:creationId xmlns:a16="http://schemas.microsoft.com/office/drawing/2014/main" id="{000C43D0-0AA1-4E76-8424-92C31371D89F}"/>
                  </a:ext>
                </a:extLst>
              </p:cNvPr>
              <p:cNvSpPr/>
              <p:nvPr/>
            </p:nvSpPr>
            <p:spPr>
              <a:xfrm>
                <a:off x="5200650" y="2743200"/>
                <a:ext cx="914400" cy="914400"/>
              </a:xfrm>
              <a:custGeom>
                <a:avLst/>
                <a:gdLst/>
                <a:ahLst/>
                <a:cxnLst/>
                <a:rect l="0" t="0" r="0" b="0"/>
                <a:pathLst>
                  <a:path w="914400" h="914400">
                    <a:moveTo>
                      <a:pt x="0" y="38100"/>
                    </a:moveTo>
                    <a:cubicBezTo>
                      <a:pt x="0" y="17058"/>
                      <a:pt x="17058" y="0"/>
                      <a:pt x="38100" y="0"/>
                    </a:cubicBez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38100" y="914400"/>
                    </a:lnTo>
                    <a:cubicBezTo>
                      <a:pt x="17058" y="914400"/>
                      <a:pt x="0" y="897341"/>
                      <a:pt x="0" y="876300"/>
                    </a:cubicBezTo>
                    <a:close/>
                  </a:path>
                </a:pathLst>
              </a:custGeom>
              <a:noFill/>
              <a:ln w="14287">
                <a:solidFill>
                  <a:srgbClr val="4E88E7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6" name="Rounded Rectangle 8">
                <a:extLst>
                  <a:ext uri="{FF2B5EF4-FFF2-40B4-BE49-F238E27FC236}">
                    <a16:creationId xmlns:a16="http://schemas.microsoft.com/office/drawing/2014/main" id="{AF1DEB6F-1559-47BC-BF8E-AC978FB7C2C4}"/>
                  </a:ext>
                </a:extLst>
              </p:cNvPr>
              <p:cNvSpPr/>
              <p:nvPr/>
            </p:nvSpPr>
            <p:spPr>
              <a:xfrm>
                <a:off x="6105525" y="2498263"/>
                <a:ext cx="591653" cy="1397716"/>
              </a:xfrm>
              <a:custGeom>
                <a:avLst/>
                <a:gdLst/>
                <a:ahLst/>
                <a:cxnLst/>
                <a:rect l="0" t="0" r="0" b="0"/>
                <a:pathLst>
                  <a:path w="591653" h="1397716">
                    <a:moveTo>
                      <a:pt x="0" y="244936"/>
                    </a:moveTo>
                    <a:lnTo>
                      <a:pt x="0" y="25899"/>
                    </a:lnTo>
                    <a:cubicBezTo>
                      <a:pt x="0" y="8044"/>
                      <a:pt x="22357" y="0"/>
                      <a:pt x="33732" y="13761"/>
                    </a:cubicBezTo>
                    <a:lnTo>
                      <a:pt x="580007" y="674583"/>
                    </a:lnTo>
                    <a:cubicBezTo>
                      <a:pt x="591653" y="688670"/>
                      <a:pt x="591653" y="709044"/>
                      <a:pt x="580007" y="723133"/>
                    </a:cubicBezTo>
                    <a:lnTo>
                      <a:pt x="33732" y="1383954"/>
                    </a:lnTo>
                    <a:cubicBezTo>
                      <a:pt x="22356" y="1397716"/>
                      <a:pt x="0" y="1389671"/>
                      <a:pt x="0" y="1371817"/>
                    </a:cubicBezTo>
                    <a:lnTo>
                      <a:pt x="0" y="1159336"/>
                    </a:lnTo>
                  </a:path>
                </a:pathLst>
              </a:custGeom>
              <a:noFill/>
              <a:ln w="14287">
                <a:solidFill>
                  <a:srgbClr val="4E88E7"/>
                </a:solidFill>
              </a:ln>
            </p:spPr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0" name="Rounded Rectangle 23">
              <a:extLst>
                <a:ext uri="{FF2B5EF4-FFF2-40B4-BE49-F238E27FC236}">
                  <a16:creationId xmlns:a16="http://schemas.microsoft.com/office/drawing/2014/main" id="{FACC7452-D7E6-4C97-BE4D-AD76A7FDABBD}"/>
                </a:ext>
              </a:extLst>
            </p:cNvPr>
            <p:cNvSpPr/>
            <p:nvPr/>
          </p:nvSpPr>
          <p:spPr>
            <a:xfrm>
              <a:off x="2552605" y="3412824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219075" y="142875"/>
                  </a:moveTo>
                  <a:lnTo>
                    <a:pt x="219075" y="295275"/>
                  </a:lnTo>
                  <a:moveTo>
                    <a:pt x="142875" y="219075"/>
                  </a:moveTo>
                  <a:lnTo>
                    <a:pt x="295275" y="219075"/>
                  </a:lnTo>
                  <a:moveTo>
                    <a:pt x="104775" y="38100"/>
                  </a:moveTo>
                  <a:lnTo>
                    <a:pt x="104775" y="171450"/>
                  </a:lnTo>
                  <a:moveTo>
                    <a:pt x="38100" y="104775"/>
                  </a:moveTo>
                  <a:lnTo>
                    <a:pt x="171450" y="104775"/>
                  </a:lnTo>
                  <a:moveTo>
                    <a:pt x="400050" y="104775"/>
                  </a:moveTo>
                  <a:lnTo>
                    <a:pt x="266700" y="104775"/>
                  </a:lnTo>
                  <a:moveTo>
                    <a:pt x="333375" y="38100"/>
                  </a:moveTo>
                  <a:lnTo>
                    <a:pt x="333375" y="171450"/>
                  </a:lnTo>
                  <a:moveTo>
                    <a:pt x="333375" y="400050"/>
                  </a:moveTo>
                  <a:lnTo>
                    <a:pt x="333375" y="266700"/>
                  </a:lnTo>
                  <a:moveTo>
                    <a:pt x="400050" y="333375"/>
                  </a:moveTo>
                  <a:lnTo>
                    <a:pt x="266700" y="333375"/>
                  </a:lnTo>
                  <a:moveTo>
                    <a:pt x="171450" y="333375"/>
                  </a:moveTo>
                  <a:lnTo>
                    <a:pt x="38100" y="333375"/>
                  </a:lnTo>
                  <a:moveTo>
                    <a:pt x="104775" y="400050"/>
                  </a:moveTo>
                  <a:lnTo>
                    <a:pt x="104775" y="266700"/>
                  </a:lnTo>
                  <a:moveTo>
                    <a:pt x="219075" y="0"/>
                  </a:moveTo>
                  <a:lnTo>
                    <a:pt x="219075" y="76200"/>
                  </a:lnTo>
                  <a:moveTo>
                    <a:pt x="180975" y="38100"/>
                  </a:moveTo>
                  <a:lnTo>
                    <a:pt x="257175" y="38100"/>
                  </a:lnTo>
                  <a:moveTo>
                    <a:pt x="76200" y="219075"/>
                  </a:moveTo>
                  <a:lnTo>
                    <a:pt x="0" y="219075"/>
                  </a:lnTo>
                  <a:moveTo>
                    <a:pt x="38100" y="180975"/>
                  </a:moveTo>
                  <a:lnTo>
                    <a:pt x="38100" y="257175"/>
                  </a:lnTo>
                  <a:moveTo>
                    <a:pt x="219075" y="438150"/>
                  </a:moveTo>
                  <a:lnTo>
                    <a:pt x="219075" y="361950"/>
                  </a:lnTo>
                  <a:moveTo>
                    <a:pt x="180975" y="400050"/>
                  </a:moveTo>
                  <a:lnTo>
                    <a:pt x="257175" y="400050"/>
                  </a:lnTo>
                  <a:moveTo>
                    <a:pt x="361950" y="219075"/>
                  </a:moveTo>
                  <a:lnTo>
                    <a:pt x="438150" y="219075"/>
                  </a:lnTo>
                  <a:moveTo>
                    <a:pt x="400050" y="257175"/>
                  </a:moveTo>
                  <a:lnTo>
                    <a:pt x="400050" y="180975"/>
                  </a:lnTo>
                </a:path>
              </a:pathLst>
            </a:custGeom>
            <a:noFill/>
            <a:ln w="14287">
              <a:solidFill>
                <a:srgbClr val="E0CB15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ounded Rectangle 24">
              <a:extLst>
                <a:ext uri="{FF2B5EF4-FFF2-40B4-BE49-F238E27FC236}">
                  <a16:creationId xmlns:a16="http://schemas.microsoft.com/office/drawing/2014/main" id="{6636F710-FAE4-488C-8471-3AEB92B0033E}"/>
                </a:ext>
              </a:extLst>
            </p:cNvPr>
            <p:cNvSpPr/>
            <p:nvPr/>
          </p:nvSpPr>
          <p:spPr>
            <a:xfrm>
              <a:off x="3467005" y="3412807"/>
              <a:ext cx="438150" cy="438166"/>
            </a:xfrm>
            <a:custGeom>
              <a:avLst/>
              <a:gdLst/>
              <a:ahLst/>
              <a:cxnLst/>
              <a:rect l="0" t="0" r="0" b="0"/>
              <a:pathLst>
                <a:path w="438150" h="438166">
                  <a:moveTo>
                    <a:pt x="168725" y="28781"/>
                  </a:moveTo>
                  <a:cubicBezTo>
                    <a:pt x="187002" y="47743"/>
                    <a:pt x="212208" y="58451"/>
                    <a:pt x="238544" y="58442"/>
                  </a:cubicBezTo>
                  <a:cubicBezTo>
                    <a:pt x="251756" y="58450"/>
                    <a:pt x="264831" y="55760"/>
                    <a:pt x="276967" y="50536"/>
                  </a:cubicBezTo>
                  <a:moveTo>
                    <a:pt x="160648" y="58442"/>
                  </a:moveTo>
                  <a:cubicBezTo>
                    <a:pt x="160639" y="26168"/>
                    <a:pt x="186800" y="0"/>
                    <a:pt x="219075" y="0"/>
                  </a:cubicBezTo>
                  <a:cubicBezTo>
                    <a:pt x="251349" y="0"/>
                    <a:pt x="277510" y="26168"/>
                    <a:pt x="277501" y="58442"/>
                  </a:cubicBezTo>
                  <a:cubicBezTo>
                    <a:pt x="277510" y="90716"/>
                    <a:pt x="251349" y="116885"/>
                    <a:pt x="219075" y="116885"/>
                  </a:cubicBezTo>
                  <a:cubicBezTo>
                    <a:pt x="186800" y="116885"/>
                    <a:pt x="160639" y="90716"/>
                    <a:pt x="160648" y="58442"/>
                  </a:cubicBezTo>
                  <a:moveTo>
                    <a:pt x="131445" y="233702"/>
                  </a:moveTo>
                  <a:cubicBezTo>
                    <a:pt x="131457" y="185314"/>
                    <a:pt x="170687" y="146095"/>
                    <a:pt x="219075" y="146095"/>
                  </a:cubicBezTo>
                  <a:cubicBezTo>
                    <a:pt x="267462" y="146095"/>
                    <a:pt x="306692" y="185314"/>
                    <a:pt x="306704" y="233702"/>
                  </a:cubicBezTo>
                  <a:close/>
                  <a:moveTo>
                    <a:pt x="219075" y="146072"/>
                  </a:moveTo>
                  <a:lnTo>
                    <a:pt x="219075" y="190211"/>
                  </a:lnTo>
                  <a:moveTo>
                    <a:pt x="219075" y="296986"/>
                  </a:moveTo>
                  <a:lnTo>
                    <a:pt x="219075" y="438166"/>
                  </a:lnTo>
                  <a:moveTo>
                    <a:pt x="267766" y="389474"/>
                  </a:moveTo>
                  <a:lnTo>
                    <a:pt x="219075" y="438166"/>
                  </a:lnTo>
                  <a:lnTo>
                    <a:pt x="170383" y="389474"/>
                  </a:lnTo>
                  <a:moveTo>
                    <a:pt x="0" y="296986"/>
                  </a:moveTo>
                  <a:lnTo>
                    <a:pt x="438150" y="296986"/>
                  </a:lnTo>
                  <a:moveTo>
                    <a:pt x="48691" y="345659"/>
                  </a:moveTo>
                  <a:lnTo>
                    <a:pt x="0" y="296986"/>
                  </a:lnTo>
                  <a:lnTo>
                    <a:pt x="48691" y="248294"/>
                  </a:lnTo>
                  <a:moveTo>
                    <a:pt x="389458" y="248294"/>
                  </a:moveTo>
                  <a:lnTo>
                    <a:pt x="438150" y="296986"/>
                  </a:lnTo>
                  <a:lnTo>
                    <a:pt x="389458" y="345659"/>
                  </a:lnTo>
                </a:path>
              </a:pathLst>
            </a:custGeom>
            <a:noFill/>
            <a:ln w="14287">
              <a:solidFill>
                <a:srgbClr val="DE8431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Rounded Rectangle 25">
              <a:extLst>
                <a:ext uri="{FF2B5EF4-FFF2-40B4-BE49-F238E27FC236}">
                  <a16:creationId xmlns:a16="http://schemas.microsoft.com/office/drawing/2014/main" id="{4E996BAB-6887-47B1-AE32-309EFFB45BCD}"/>
                </a:ext>
              </a:extLst>
            </p:cNvPr>
            <p:cNvSpPr/>
            <p:nvPr/>
          </p:nvSpPr>
          <p:spPr>
            <a:xfrm>
              <a:off x="4371880" y="3403299"/>
              <a:ext cx="418429" cy="430187"/>
            </a:xfrm>
            <a:custGeom>
              <a:avLst/>
              <a:gdLst/>
              <a:ahLst/>
              <a:cxnLst/>
              <a:rect l="0" t="0" r="0" b="0"/>
              <a:pathLst>
                <a:path w="418429" h="430187">
                  <a:moveTo>
                    <a:pt x="0" y="0"/>
                  </a:moveTo>
                  <a:moveTo>
                    <a:pt x="228600" y="27012"/>
                  </a:moveTo>
                  <a:lnTo>
                    <a:pt x="228600" y="282084"/>
                  </a:lnTo>
                  <a:moveTo>
                    <a:pt x="0" y="0"/>
                  </a:moveTo>
                  <a:moveTo>
                    <a:pt x="228600" y="430187"/>
                  </a:moveTo>
                  <a:lnTo>
                    <a:pt x="228600" y="323627"/>
                  </a:lnTo>
                  <a:moveTo>
                    <a:pt x="334973" y="146298"/>
                  </a:moveTo>
                  <a:cubicBezTo>
                    <a:pt x="385335" y="163739"/>
                    <a:pt x="418429" y="193218"/>
                    <a:pt x="418429" y="226647"/>
                  </a:cubicBezTo>
                  <a:cubicBezTo>
                    <a:pt x="418429" y="280215"/>
                    <a:pt x="333439" y="323642"/>
                    <a:pt x="228598" y="323642"/>
                  </a:cubicBezTo>
                  <a:cubicBezTo>
                    <a:pt x="210719" y="323642"/>
                    <a:pt x="193418" y="322379"/>
                    <a:pt x="177018" y="320019"/>
                  </a:cubicBezTo>
                  <a:moveTo>
                    <a:pt x="78123" y="167505"/>
                  </a:moveTo>
                  <a:cubicBezTo>
                    <a:pt x="90503" y="159294"/>
                    <a:pt x="105400" y="152124"/>
                    <a:pt x="122224" y="146298"/>
                  </a:cubicBezTo>
                  <a:moveTo>
                    <a:pt x="122224" y="306994"/>
                  </a:moveTo>
                  <a:cubicBezTo>
                    <a:pt x="105400" y="301169"/>
                    <a:pt x="90503" y="293998"/>
                    <a:pt x="78123" y="285788"/>
                  </a:cubicBezTo>
                  <a:moveTo>
                    <a:pt x="45184" y="251745"/>
                  </a:moveTo>
                  <a:cubicBezTo>
                    <a:pt x="40998" y="243740"/>
                    <a:pt x="38767" y="235326"/>
                    <a:pt x="38767" y="226647"/>
                  </a:cubicBezTo>
                  <a:cubicBezTo>
                    <a:pt x="38767" y="217966"/>
                    <a:pt x="40998" y="209553"/>
                    <a:pt x="45184" y="201547"/>
                  </a:cubicBezTo>
                  <a:moveTo>
                    <a:pt x="0" y="0"/>
                  </a:moveTo>
                  <a:moveTo>
                    <a:pt x="389536" y="122734"/>
                  </a:moveTo>
                  <a:lnTo>
                    <a:pt x="330927" y="142626"/>
                  </a:lnTo>
                  <a:lnTo>
                    <a:pt x="350822" y="201227"/>
                  </a:lnTo>
                </a:path>
              </a:pathLst>
            </a:custGeom>
            <a:noFill/>
            <a:ln w="14287">
              <a:solidFill>
                <a:srgbClr val="E5575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Rounded Rectangle 26">
              <a:extLst>
                <a:ext uri="{FF2B5EF4-FFF2-40B4-BE49-F238E27FC236}">
                  <a16:creationId xmlns:a16="http://schemas.microsoft.com/office/drawing/2014/main" id="{45236FC5-FB7C-4674-877A-30BDEB46861A}"/>
                </a:ext>
              </a:extLst>
            </p:cNvPr>
            <p:cNvSpPr/>
            <p:nvPr/>
          </p:nvSpPr>
          <p:spPr>
            <a:xfrm>
              <a:off x="5300567" y="3417586"/>
              <a:ext cx="428625" cy="428625"/>
            </a:xfrm>
            <a:custGeom>
              <a:avLst/>
              <a:gdLst/>
              <a:ahLst/>
              <a:cxnLst/>
              <a:rect l="0" t="0" r="0" b="0"/>
              <a:pathLst>
                <a:path w="428625" h="428625">
                  <a:moveTo>
                    <a:pt x="428625" y="428625"/>
                  </a:moveTo>
                  <a:lnTo>
                    <a:pt x="0" y="428625"/>
                  </a:lnTo>
                  <a:lnTo>
                    <a:pt x="0" y="0"/>
                  </a:lnTo>
                  <a:moveTo>
                    <a:pt x="88106" y="57150"/>
                  </a:moveTo>
                  <a:cubicBezTo>
                    <a:pt x="84160" y="57150"/>
                    <a:pt x="80962" y="53951"/>
                    <a:pt x="80962" y="50006"/>
                  </a:cubicBezTo>
                  <a:cubicBezTo>
                    <a:pt x="80962" y="46060"/>
                    <a:pt x="84160" y="42862"/>
                    <a:pt x="88106" y="42862"/>
                  </a:cubicBezTo>
                  <a:moveTo>
                    <a:pt x="88106" y="42862"/>
                  </a:moveTo>
                  <a:cubicBezTo>
                    <a:pt x="92051" y="42862"/>
                    <a:pt x="95250" y="46060"/>
                    <a:pt x="95250" y="50006"/>
                  </a:cubicBezTo>
                  <a:cubicBezTo>
                    <a:pt x="95250" y="53951"/>
                    <a:pt x="92051" y="57150"/>
                    <a:pt x="88106" y="57150"/>
                  </a:cubicBezTo>
                  <a:moveTo>
                    <a:pt x="69056" y="309562"/>
                  </a:moveTo>
                  <a:cubicBezTo>
                    <a:pt x="65110" y="309562"/>
                    <a:pt x="61912" y="312760"/>
                    <a:pt x="61912" y="316706"/>
                  </a:cubicBezTo>
                  <a:cubicBezTo>
                    <a:pt x="61912" y="320651"/>
                    <a:pt x="65110" y="323850"/>
                    <a:pt x="69056" y="323850"/>
                  </a:cubicBezTo>
                  <a:moveTo>
                    <a:pt x="69056" y="323850"/>
                  </a:moveTo>
                  <a:cubicBezTo>
                    <a:pt x="73001" y="323850"/>
                    <a:pt x="76200" y="320651"/>
                    <a:pt x="76200" y="316706"/>
                  </a:cubicBezTo>
                  <a:cubicBezTo>
                    <a:pt x="76200" y="312760"/>
                    <a:pt x="73001" y="309562"/>
                    <a:pt x="69056" y="309562"/>
                  </a:cubicBezTo>
                  <a:moveTo>
                    <a:pt x="107156" y="138112"/>
                  </a:moveTo>
                  <a:cubicBezTo>
                    <a:pt x="103210" y="138112"/>
                    <a:pt x="100012" y="141310"/>
                    <a:pt x="100012" y="145256"/>
                  </a:cubicBezTo>
                  <a:cubicBezTo>
                    <a:pt x="100012" y="149201"/>
                    <a:pt x="103210" y="152400"/>
                    <a:pt x="107156" y="152400"/>
                  </a:cubicBezTo>
                  <a:moveTo>
                    <a:pt x="107156" y="152400"/>
                  </a:moveTo>
                  <a:cubicBezTo>
                    <a:pt x="111101" y="152400"/>
                    <a:pt x="114300" y="149201"/>
                    <a:pt x="114300" y="145256"/>
                  </a:cubicBezTo>
                  <a:cubicBezTo>
                    <a:pt x="114300" y="141310"/>
                    <a:pt x="111101" y="138112"/>
                    <a:pt x="107156" y="138112"/>
                  </a:cubicBezTo>
                  <a:moveTo>
                    <a:pt x="50006" y="214312"/>
                  </a:moveTo>
                  <a:cubicBezTo>
                    <a:pt x="46060" y="214312"/>
                    <a:pt x="42862" y="217510"/>
                    <a:pt x="42862" y="221456"/>
                  </a:cubicBezTo>
                  <a:cubicBezTo>
                    <a:pt x="42862" y="225401"/>
                    <a:pt x="46060" y="228600"/>
                    <a:pt x="50006" y="228600"/>
                  </a:cubicBezTo>
                  <a:moveTo>
                    <a:pt x="50006" y="228600"/>
                  </a:moveTo>
                  <a:cubicBezTo>
                    <a:pt x="53951" y="228600"/>
                    <a:pt x="57150" y="225401"/>
                    <a:pt x="57150" y="221456"/>
                  </a:cubicBezTo>
                  <a:cubicBezTo>
                    <a:pt x="57150" y="217510"/>
                    <a:pt x="53951" y="214312"/>
                    <a:pt x="50006" y="214312"/>
                  </a:cubicBezTo>
                  <a:moveTo>
                    <a:pt x="221456" y="76200"/>
                  </a:moveTo>
                  <a:cubicBezTo>
                    <a:pt x="217510" y="76200"/>
                    <a:pt x="214312" y="73001"/>
                    <a:pt x="214312" y="69056"/>
                  </a:cubicBezTo>
                  <a:cubicBezTo>
                    <a:pt x="214312" y="65110"/>
                    <a:pt x="217510" y="61912"/>
                    <a:pt x="221456" y="61912"/>
                  </a:cubicBezTo>
                  <a:moveTo>
                    <a:pt x="221456" y="61912"/>
                  </a:moveTo>
                  <a:cubicBezTo>
                    <a:pt x="225401" y="61912"/>
                    <a:pt x="228600" y="65110"/>
                    <a:pt x="228600" y="69056"/>
                  </a:cubicBezTo>
                  <a:cubicBezTo>
                    <a:pt x="228600" y="73001"/>
                    <a:pt x="225401" y="76200"/>
                    <a:pt x="221456" y="76200"/>
                  </a:cubicBezTo>
                  <a:moveTo>
                    <a:pt x="278606" y="266700"/>
                  </a:moveTo>
                  <a:cubicBezTo>
                    <a:pt x="274660" y="266700"/>
                    <a:pt x="271462" y="263501"/>
                    <a:pt x="271462" y="259556"/>
                  </a:cubicBezTo>
                  <a:cubicBezTo>
                    <a:pt x="271462" y="255610"/>
                    <a:pt x="274660" y="252412"/>
                    <a:pt x="278606" y="252412"/>
                  </a:cubicBezTo>
                  <a:moveTo>
                    <a:pt x="278606" y="252412"/>
                  </a:moveTo>
                  <a:cubicBezTo>
                    <a:pt x="282551" y="252412"/>
                    <a:pt x="285750" y="255610"/>
                    <a:pt x="285750" y="259556"/>
                  </a:cubicBezTo>
                  <a:cubicBezTo>
                    <a:pt x="285750" y="263501"/>
                    <a:pt x="282551" y="266700"/>
                    <a:pt x="278606" y="266700"/>
                  </a:cubicBezTo>
                  <a:moveTo>
                    <a:pt x="392906" y="209550"/>
                  </a:moveTo>
                  <a:cubicBezTo>
                    <a:pt x="388960" y="209550"/>
                    <a:pt x="385762" y="206351"/>
                    <a:pt x="385762" y="202406"/>
                  </a:cubicBezTo>
                  <a:cubicBezTo>
                    <a:pt x="385762" y="198460"/>
                    <a:pt x="388960" y="195262"/>
                    <a:pt x="392906" y="195262"/>
                  </a:cubicBezTo>
                  <a:moveTo>
                    <a:pt x="392906" y="195262"/>
                  </a:moveTo>
                  <a:cubicBezTo>
                    <a:pt x="396851" y="195262"/>
                    <a:pt x="400050" y="198460"/>
                    <a:pt x="400050" y="202406"/>
                  </a:cubicBezTo>
                  <a:cubicBezTo>
                    <a:pt x="400050" y="206351"/>
                    <a:pt x="396851" y="209550"/>
                    <a:pt x="392906" y="209550"/>
                  </a:cubicBezTo>
                  <a:moveTo>
                    <a:pt x="373856" y="19050"/>
                  </a:moveTo>
                  <a:cubicBezTo>
                    <a:pt x="369910" y="19050"/>
                    <a:pt x="366712" y="15851"/>
                    <a:pt x="366712" y="11906"/>
                  </a:cubicBezTo>
                  <a:cubicBezTo>
                    <a:pt x="366712" y="7960"/>
                    <a:pt x="369910" y="4762"/>
                    <a:pt x="373856" y="4762"/>
                  </a:cubicBezTo>
                  <a:moveTo>
                    <a:pt x="373856" y="4762"/>
                  </a:moveTo>
                  <a:cubicBezTo>
                    <a:pt x="377801" y="4762"/>
                    <a:pt x="381000" y="7960"/>
                    <a:pt x="381000" y="11906"/>
                  </a:cubicBezTo>
                  <a:cubicBezTo>
                    <a:pt x="381000" y="15851"/>
                    <a:pt x="377801" y="19050"/>
                    <a:pt x="373856" y="19050"/>
                  </a:cubicBezTo>
                  <a:moveTo>
                    <a:pt x="221456" y="347662"/>
                  </a:moveTo>
                  <a:cubicBezTo>
                    <a:pt x="217510" y="347662"/>
                    <a:pt x="214312" y="350860"/>
                    <a:pt x="214312" y="354806"/>
                  </a:cubicBezTo>
                  <a:cubicBezTo>
                    <a:pt x="214312" y="358751"/>
                    <a:pt x="217510" y="361950"/>
                    <a:pt x="221456" y="361950"/>
                  </a:cubicBezTo>
                  <a:moveTo>
                    <a:pt x="221456" y="361950"/>
                  </a:moveTo>
                  <a:cubicBezTo>
                    <a:pt x="225401" y="361950"/>
                    <a:pt x="228600" y="358751"/>
                    <a:pt x="228600" y="354806"/>
                  </a:cubicBezTo>
                  <a:cubicBezTo>
                    <a:pt x="228600" y="350860"/>
                    <a:pt x="225401" y="347662"/>
                    <a:pt x="221456" y="347662"/>
                  </a:cubicBezTo>
                  <a:moveTo>
                    <a:pt x="411956" y="342900"/>
                  </a:moveTo>
                  <a:cubicBezTo>
                    <a:pt x="408010" y="342900"/>
                    <a:pt x="404812" y="339701"/>
                    <a:pt x="404812" y="335756"/>
                  </a:cubicBezTo>
                  <a:cubicBezTo>
                    <a:pt x="404812" y="331810"/>
                    <a:pt x="408010" y="328612"/>
                    <a:pt x="411956" y="328612"/>
                  </a:cubicBezTo>
                  <a:moveTo>
                    <a:pt x="411956" y="328612"/>
                  </a:moveTo>
                  <a:cubicBezTo>
                    <a:pt x="415901" y="328612"/>
                    <a:pt x="419100" y="331810"/>
                    <a:pt x="419100" y="335756"/>
                  </a:cubicBezTo>
                  <a:cubicBezTo>
                    <a:pt x="419100" y="339701"/>
                    <a:pt x="415901" y="342900"/>
                    <a:pt x="411956" y="342900"/>
                  </a:cubicBezTo>
                  <a:moveTo>
                    <a:pt x="316706" y="114300"/>
                  </a:moveTo>
                  <a:cubicBezTo>
                    <a:pt x="312760" y="114300"/>
                    <a:pt x="309562" y="111101"/>
                    <a:pt x="309562" y="107156"/>
                  </a:cubicBezTo>
                  <a:cubicBezTo>
                    <a:pt x="309562" y="103210"/>
                    <a:pt x="312760" y="100012"/>
                    <a:pt x="316706" y="100012"/>
                  </a:cubicBezTo>
                  <a:moveTo>
                    <a:pt x="316706" y="100012"/>
                  </a:moveTo>
                  <a:cubicBezTo>
                    <a:pt x="320651" y="100012"/>
                    <a:pt x="323850" y="103210"/>
                    <a:pt x="323850" y="107156"/>
                  </a:cubicBezTo>
                  <a:cubicBezTo>
                    <a:pt x="323850" y="111101"/>
                    <a:pt x="320651" y="114300"/>
                    <a:pt x="316706" y="114300"/>
                  </a:cubicBezTo>
                  <a:moveTo>
                    <a:pt x="183356" y="214312"/>
                  </a:moveTo>
                  <a:cubicBezTo>
                    <a:pt x="179410" y="214312"/>
                    <a:pt x="176212" y="217510"/>
                    <a:pt x="176212" y="221456"/>
                  </a:cubicBezTo>
                  <a:cubicBezTo>
                    <a:pt x="176212" y="225401"/>
                    <a:pt x="179410" y="228600"/>
                    <a:pt x="183356" y="228600"/>
                  </a:cubicBezTo>
                  <a:moveTo>
                    <a:pt x="183356" y="228600"/>
                  </a:moveTo>
                  <a:cubicBezTo>
                    <a:pt x="187301" y="228600"/>
                    <a:pt x="190500" y="225401"/>
                    <a:pt x="190500" y="221456"/>
                  </a:cubicBezTo>
                  <a:cubicBezTo>
                    <a:pt x="190500" y="217510"/>
                    <a:pt x="187301" y="214312"/>
                    <a:pt x="183356" y="214312"/>
                  </a:cubicBezTo>
                </a:path>
              </a:pathLst>
            </a:custGeom>
            <a:noFill/>
            <a:ln w="14287">
              <a:solidFill>
                <a:srgbClr val="3CC583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Rounded Rectangle 27">
              <a:extLst>
                <a:ext uri="{FF2B5EF4-FFF2-40B4-BE49-F238E27FC236}">
                  <a16:creationId xmlns:a16="http://schemas.microsoft.com/office/drawing/2014/main" id="{371C91FA-B7F6-4EEB-8E1D-F797C6FA1392}"/>
                </a:ext>
              </a:extLst>
            </p:cNvPr>
            <p:cNvSpPr/>
            <p:nvPr/>
          </p:nvSpPr>
          <p:spPr>
            <a:xfrm>
              <a:off x="6213846" y="3420264"/>
              <a:ext cx="418201" cy="414672"/>
            </a:xfrm>
            <a:custGeom>
              <a:avLst/>
              <a:gdLst/>
              <a:ahLst/>
              <a:cxnLst/>
              <a:rect l="0" t="0" r="0" b="0"/>
              <a:pathLst>
                <a:path w="418201" h="414672">
                  <a:moveTo>
                    <a:pt x="172304" y="372435"/>
                  </a:moveTo>
                  <a:cubicBezTo>
                    <a:pt x="98935" y="363654"/>
                    <a:pt x="38291" y="311114"/>
                    <a:pt x="19145" y="239745"/>
                  </a:cubicBezTo>
                  <a:cubicBezTo>
                    <a:pt x="0" y="168376"/>
                    <a:pt x="26205" y="92538"/>
                    <a:pt x="85328" y="48214"/>
                  </a:cubicBezTo>
                  <a:cubicBezTo>
                    <a:pt x="144451" y="3890"/>
                    <a:pt x="224594" y="0"/>
                    <a:pt x="287732" y="38388"/>
                  </a:cubicBezTo>
                  <a:cubicBezTo>
                    <a:pt x="350871" y="76776"/>
                    <a:pt x="384299" y="149718"/>
                    <a:pt x="372157" y="222607"/>
                  </a:cubicBezTo>
                  <a:moveTo>
                    <a:pt x="70824" y="138272"/>
                  </a:moveTo>
                  <a:cubicBezTo>
                    <a:pt x="70824" y="162997"/>
                    <a:pt x="90868" y="183040"/>
                    <a:pt x="115592" y="183040"/>
                  </a:cubicBezTo>
                  <a:cubicBezTo>
                    <a:pt x="140316" y="183040"/>
                    <a:pt x="160359" y="162997"/>
                    <a:pt x="160359" y="138272"/>
                  </a:cubicBezTo>
                  <a:cubicBezTo>
                    <a:pt x="160359" y="113548"/>
                    <a:pt x="140316" y="93505"/>
                    <a:pt x="115592" y="93505"/>
                  </a:cubicBezTo>
                  <a:cubicBezTo>
                    <a:pt x="90868" y="93505"/>
                    <a:pt x="70824" y="113548"/>
                    <a:pt x="70824" y="138272"/>
                  </a:cubicBezTo>
                  <a:moveTo>
                    <a:pt x="193964" y="268441"/>
                  </a:moveTo>
                  <a:cubicBezTo>
                    <a:pt x="193964" y="282634"/>
                    <a:pt x="205469" y="294140"/>
                    <a:pt x="219662" y="294140"/>
                  </a:cubicBezTo>
                  <a:cubicBezTo>
                    <a:pt x="233855" y="294140"/>
                    <a:pt x="245361" y="282634"/>
                    <a:pt x="245361" y="268441"/>
                  </a:cubicBezTo>
                  <a:cubicBezTo>
                    <a:pt x="245361" y="254248"/>
                    <a:pt x="233855" y="242743"/>
                    <a:pt x="219662" y="242743"/>
                  </a:cubicBezTo>
                  <a:cubicBezTo>
                    <a:pt x="205469" y="242743"/>
                    <a:pt x="193964" y="254248"/>
                    <a:pt x="193964" y="268441"/>
                  </a:cubicBezTo>
                  <a:moveTo>
                    <a:pt x="201298" y="185440"/>
                  </a:moveTo>
                  <a:cubicBezTo>
                    <a:pt x="201298" y="195582"/>
                    <a:pt x="209520" y="203804"/>
                    <a:pt x="219662" y="203804"/>
                  </a:cubicBezTo>
                  <a:cubicBezTo>
                    <a:pt x="229804" y="203804"/>
                    <a:pt x="238026" y="195582"/>
                    <a:pt x="238026" y="185440"/>
                  </a:cubicBezTo>
                  <a:cubicBezTo>
                    <a:pt x="238026" y="175298"/>
                    <a:pt x="229804" y="167076"/>
                    <a:pt x="219662" y="167076"/>
                  </a:cubicBezTo>
                  <a:cubicBezTo>
                    <a:pt x="209520" y="167076"/>
                    <a:pt x="201298" y="175298"/>
                    <a:pt x="201298" y="185440"/>
                  </a:cubicBezTo>
                  <a:moveTo>
                    <a:pt x="282889" y="130938"/>
                  </a:moveTo>
                  <a:cubicBezTo>
                    <a:pt x="282888" y="135705"/>
                    <a:pt x="286752" y="139570"/>
                    <a:pt x="291519" y="139570"/>
                  </a:cubicBezTo>
                  <a:cubicBezTo>
                    <a:pt x="296285" y="139570"/>
                    <a:pt x="300149" y="135705"/>
                    <a:pt x="300148" y="130938"/>
                  </a:cubicBezTo>
                  <a:cubicBezTo>
                    <a:pt x="300149" y="126171"/>
                    <a:pt x="296285" y="122307"/>
                    <a:pt x="291519" y="122307"/>
                  </a:cubicBezTo>
                  <a:cubicBezTo>
                    <a:pt x="286752" y="122307"/>
                    <a:pt x="282888" y="126171"/>
                    <a:pt x="282889" y="130938"/>
                  </a:cubicBezTo>
                  <a:moveTo>
                    <a:pt x="418201" y="278499"/>
                  </a:moveTo>
                  <a:lnTo>
                    <a:pt x="325618" y="401982"/>
                  </a:lnTo>
                  <a:cubicBezTo>
                    <a:pt x="317669" y="412549"/>
                    <a:pt x="302659" y="414672"/>
                    <a:pt x="292090" y="406725"/>
                  </a:cubicBezTo>
                  <a:cubicBezTo>
                    <a:pt x="291198" y="406052"/>
                    <a:pt x="290352" y="405320"/>
                    <a:pt x="289557" y="404534"/>
                  </a:cubicBezTo>
                  <a:lnTo>
                    <a:pt x="241741" y="356719"/>
                  </a:lnTo>
                </a:path>
              </a:pathLst>
            </a:custGeom>
            <a:noFill/>
            <a:ln w="14287">
              <a:solidFill>
                <a:srgbClr val="4E88E7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9" name="Google Shape;179;p33">
            <a:extLst>
              <a:ext uri="{FF2B5EF4-FFF2-40B4-BE49-F238E27FC236}">
                <a16:creationId xmlns:a16="http://schemas.microsoft.com/office/drawing/2014/main" id="{E227DDEC-E169-43E4-8270-2F8B015F09E1}"/>
              </a:ext>
            </a:extLst>
          </p:cNvPr>
          <p:cNvSpPr txBox="1"/>
          <p:nvPr/>
        </p:nvSpPr>
        <p:spPr>
          <a:xfrm rot="16200000">
            <a:off x="-473740" y="5017662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98;p33">
            <a:extLst>
              <a:ext uri="{FF2B5EF4-FFF2-40B4-BE49-F238E27FC236}">
                <a16:creationId xmlns:a16="http://schemas.microsoft.com/office/drawing/2014/main" id="{E0B630DE-2142-4DC9-B253-97797DA9B9AB}"/>
              </a:ext>
            </a:extLst>
          </p:cNvPr>
          <p:cNvSpPr txBox="1"/>
          <p:nvPr/>
        </p:nvSpPr>
        <p:spPr>
          <a:xfrm>
            <a:off x="116229" y="6403333"/>
            <a:ext cx="21751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Abundance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" name="Google Shape;175;p33">
            <a:extLst>
              <a:ext uri="{FF2B5EF4-FFF2-40B4-BE49-F238E27FC236}">
                <a16:creationId xmlns:a16="http://schemas.microsoft.com/office/drawing/2014/main" id="{2C72EF09-ABFC-4D2C-8D56-BFF0DCBE6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07658"/>
              </p:ext>
            </p:extLst>
          </p:nvPr>
        </p:nvGraphicFramePr>
        <p:xfrm>
          <a:off x="432582" y="4244167"/>
          <a:ext cx="1458100" cy="20117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834720831"/>
                    </a:ext>
                  </a:extLst>
                </a:gridCol>
                <a:gridCol w="208300">
                  <a:extLst>
                    <a:ext uri="{9D8B030D-6E8A-4147-A177-3AD203B41FA5}">
                      <a16:colId xmlns:a16="http://schemas.microsoft.com/office/drawing/2014/main" val="16537048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964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98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247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00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456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127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126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19009"/>
                  </a:ext>
                </a:extLst>
              </a:tr>
            </a:tbl>
          </a:graphicData>
        </a:graphic>
      </p:graphicFrame>
      <p:sp>
        <p:nvSpPr>
          <p:cNvPr id="32" name="Google Shape;198;p33">
            <a:extLst>
              <a:ext uri="{FF2B5EF4-FFF2-40B4-BE49-F238E27FC236}">
                <a16:creationId xmlns:a16="http://schemas.microsoft.com/office/drawing/2014/main" id="{F15BCCD4-90E0-4604-863D-31608B9F106E}"/>
              </a:ext>
            </a:extLst>
          </p:cNvPr>
          <p:cNvSpPr txBox="1"/>
          <p:nvPr/>
        </p:nvSpPr>
        <p:spPr>
          <a:xfrm>
            <a:off x="2534503" y="6420837"/>
            <a:ext cx="22785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Matrix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180;p33">
            <a:extLst>
              <a:ext uri="{FF2B5EF4-FFF2-40B4-BE49-F238E27FC236}">
                <a16:creationId xmlns:a16="http://schemas.microsoft.com/office/drawing/2014/main" id="{793E89B3-AD92-40D6-AA58-D1C66E8D4F36}"/>
              </a:ext>
            </a:extLst>
          </p:cNvPr>
          <p:cNvCxnSpPr>
            <a:cxnSpLocks/>
          </p:cNvCxnSpPr>
          <p:nvPr/>
        </p:nvCxnSpPr>
        <p:spPr>
          <a:xfrm>
            <a:off x="2615547" y="4232917"/>
            <a:ext cx="0" cy="20964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4" name="Google Shape;179;p33">
            <a:extLst>
              <a:ext uri="{FF2B5EF4-FFF2-40B4-BE49-F238E27FC236}">
                <a16:creationId xmlns:a16="http://schemas.microsoft.com/office/drawing/2014/main" id="{41258F00-B361-46DC-8DD5-D347DAA98F52}"/>
              </a:ext>
            </a:extLst>
          </p:cNvPr>
          <p:cNvSpPr txBox="1"/>
          <p:nvPr/>
        </p:nvSpPr>
        <p:spPr>
          <a:xfrm rot="16200000">
            <a:off x="1804399" y="5124806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" name="Google Shape;180;p33">
            <a:extLst>
              <a:ext uri="{FF2B5EF4-FFF2-40B4-BE49-F238E27FC236}">
                <a16:creationId xmlns:a16="http://schemas.microsoft.com/office/drawing/2014/main" id="{9B87A6DA-7A2E-4027-B2C6-4287DF319193}"/>
              </a:ext>
            </a:extLst>
          </p:cNvPr>
          <p:cNvCxnSpPr>
            <a:cxnSpLocks/>
          </p:cNvCxnSpPr>
          <p:nvPr/>
        </p:nvCxnSpPr>
        <p:spPr>
          <a:xfrm flipH="1">
            <a:off x="2736024" y="4149595"/>
            <a:ext cx="207357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179;p33">
            <a:extLst>
              <a:ext uri="{FF2B5EF4-FFF2-40B4-BE49-F238E27FC236}">
                <a16:creationId xmlns:a16="http://schemas.microsoft.com/office/drawing/2014/main" id="{A563EC40-1696-41C3-B1E3-0E36B6F7B262}"/>
              </a:ext>
            </a:extLst>
          </p:cNvPr>
          <p:cNvSpPr txBox="1"/>
          <p:nvPr/>
        </p:nvSpPr>
        <p:spPr>
          <a:xfrm>
            <a:off x="3037944" y="3883348"/>
            <a:ext cx="140449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Microbiomes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5C658C14-A00D-432F-AAA3-151606241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9556" y="4246632"/>
            <a:ext cx="2119283" cy="2119283"/>
          </a:xfrm>
          <a:prstGeom prst="rect">
            <a:avLst/>
          </a:prstGeom>
        </p:spPr>
      </p:pic>
      <p:cxnSp>
        <p:nvCxnSpPr>
          <p:cNvPr id="38" name="Google Shape;180;p33">
            <a:extLst>
              <a:ext uri="{FF2B5EF4-FFF2-40B4-BE49-F238E27FC236}">
                <a16:creationId xmlns:a16="http://schemas.microsoft.com/office/drawing/2014/main" id="{9CB7F137-7761-4F16-9F9C-A1862C923CDA}"/>
              </a:ext>
            </a:extLst>
          </p:cNvPr>
          <p:cNvCxnSpPr>
            <a:cxnSpLocks/>
          </p:cNvCxnSpPr>
          <p:nvPr/>
        </p:nvCxnSpPr>
        <p:spPr>
          <a:xfrm>
            <a:off x="360027" y="4232917"/>
            <a:ext cx="0" cy="209647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97D72323-BA20-4325-92A8-5D3EB211D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438712"/>
              </p:ext>
            </p:extLst>
          </p:nvPr>
        </p:nvGraphicFramePr>
        <p:xfrm>
          <a:off x="5647954" y="4241205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90DDA6B7-D34D-466D-BF53-93A0DDA57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09221"/>
              </p:ext>
            </p:extLst>
          </p:nvPr>
        </p:nvGraphicFramePr>
        <p:xfrm>
          <a:off x="5952436" y="4246632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sp>
        <p:nvSpPr>
          <p:cNvPr id="41" name="Google Shape;179;p33">
            <a:extLst>
              <a:ext uri="{FF2B5EF4-FFF2-40B4-BE49-F238E27FC236}">
                <a16:creationId xmlns:a16="http://schemas.microsoft.com/office/drawing/2014/main" id="{C5D83919-3652-433A-AF97-035F9F3FAEFA}"/>
              </a:ext>
            </a:extLst>
          </p:cNvPr>
          <p:cNvSpPr txBox="1"/>
          <p:nvPr/>
        </p:nvSpPr>
        <p:spPr>
          <a:xfrm>
            <a:off x="5496182" y="3939193"/>
            <a:ext cx="53950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PC1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179;p33">
            <a:extLst>
              <a:ext uri="{FF2B5EF4-FFF2-40B4-BE49-F238E27FC236}">
                <a16:creationId xmlns:a16="http://schemas.microsoft.com/office/drawing/2014/main" id="{188A74B7-4AF2-44E6-9C75-1276F87747FA}"/>
              </a:ext>
            </a:extLst>
          </p:cNvPr>
          <p:cNvSpPr txBox="1"/>
          <p:nvPr/>
        </p:nvSpPr>
        <p:spPr>
          <a:xfrm>
            <a:off x="5813206" y="3937866"/>
            <a:ext cx="53950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PC2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Arrow: Striped Right 42">
            <a:extLst>
              <a:ext uri="{FF2B5EF4-FFF2-40B4-BE49-F238E27FC236}">
                <a16:creationId xmlns:a16="http://schemas.microsoft.com/office/drawing/2014/main" id="{6C3CB40B-FD34-4739-A541-BD596927DA0B}"/>
              </a:ext>
            </a:extLst>
          </p:cNvPr>
          <p:cNvSpPr/>
          <p:nvPr/>
        </p:nvSpPr>
        <p:spPr>
          <a:xfrm>
            <a:off x="1958340" y="5097780"/>
            <a:ext cx="387552" cy="213360"/>
          </a:xfrm>
          <a:prstGeom prst="striped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Striped Right 43">
            <a:extLst>
              <a:ext uri="{FF2B5EF4-FFF2-40B4-BE49-F238E27FC236}">
                <a16:creationId xmlns:a16="http://schemas.microsoft.com/office/drawing/2014/main" id="{D6B813ED-34DC-47EE-A95D-B58235B123FF}"/>
              </a:ext>
            </a:extLst>
          </p:cNvPr>
          <p:cNvSpPr/>
          <p:nvPr/>
        </p:nvSpPr>
        <p:spPr>
          <a:xfrm>
            <a:off x="5021580" y="5097780"/>
            <a:ext cx="387552" cy="213360"/>
          </a:xfrm>
          <a:prstGeom prst="striped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Striped Right 44">
            <a:extLst>
              <a:ext uri="{FF2B5EF4-FFF2-40B4-BE49-F238E27FC236}">
                <a16:creationId xmlns:a16="http://schemas.microsoft.com/office/drawing/2014/main" id="{986619BE-824C-41D5-9E54-22FE70CE975F}"/>
              </a:ext>
            </a:extLst>
          </p:cNvPr>
          <p:cNvSpPr/>
          <p:nvPr/>
        </p:nvSpPr>
        <p:spPr>
          <a:xfrm>
            <a:off x="6691055" y="5097780"/>
            <a:ext cx="387552" cy="213360"/>
          </a:xfrm>
          <a:prstGeom prst="stripedRigh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0B8D18-275D-44AF-89C3-E5FD57D828C5}"/>
              </a:ext>
            </a:extLst>
          </p:cNvPr>
          <p:cNvSpPr txBox="1"/>
          <p:nvPr/>
        </p:nvSpPr>
        <p:spPr>
          <a:xfrm>
            <a:off x="4891175" y="4660347"/>
            <a:ext cx="671658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sz="1200" b="0" dirty="0" err="1">
                <a:solidFill>
                  <a:srgbClr val="E55753"/>
                </a:solidFill>
                <a:latin typeface="Roboto"/>
              </a:rPr>
              <a:t>PCoA</a:t>
            </a:r>
            <a:r>
              <a:rPr lang="en-US" sz="1200" b="0" dirty="0">
                <a:solidFill>
                  <a:srgbClr val="E55753"/>
                </a:solidFill>
                <a:latin typeface="Roboto"/>
              </a:rPr>
              <a:t> </a:t>
            </a:r>
          </a:p>
          <a:p>
            <a:pPr algn="ctr"/>
            <a:r>
              <a:rPr lang="en-US" sz="1200" b="0" dirty="0">
                <a:solidFill>
                  <a:srgbClr val="E55753"/>
                </a:solidFill>
                <a:latin typeface="Roboto"/>
              </a:rPr>
              <a:t>Algorithm</a:t>
            </a:r>
            <a:endParaRPr sz="1200" b="0" dirty="0">
              <a:solidFill>
                <a:srgbClr val="E55753"/>
              </a:solidFill>
              <a:latin typeface="Roboto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6171A4-5237-4621-99ED-BE32C61ECCE5}"/>
              </a:ext>
            </a:extLst>
          </p:cNvPr>
          <p:cNvSpPr txBox="1"/>
          <p:nvPr/>
        </p:nvSpPr>
        <p:spPr>
          <a:xfrm>
            <a:off x="6611633" y="4765241"/>
            <a:ext cx="530594" cy="18466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sz="1200" b="0" dirty="0">
                <a:solidFill>
                  <a:srgbClr val="E55753"/>
                </a:solidFill>
                <a:latin typeface="Roboto"/>
              </a:rPr>
              <a:t>Plotting</a:t>
            </a:r>
            <a:endParaRPr sz="1200" b="0" dirty="0">
              <a:solidFill>
                <a:srgbClr val="E55753"/>
              </a:solidFill>
              <a:latin typeface="Roboto"/>
            </a:endParaRP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8D09D53B-8F6D-44F2-B704-78EEF0BAC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8331" y="4119568"/>
            <a:ext cx="1584596" cy="1825848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D4B7882-692B-4E94-A428-BAED7A6750F9}"/>
              </a:ext>
            </a:extLst>
          </p:cNvPr>
          <p:cNvCxnSpPr/>
          <p:nvPr/>
        </p:nvCxnSpPr>
        <p:spPr>
          <a:xfrm>
            <a:off x="7395249" y="4336073"/>
            <a:ext cx="0" cy="1639199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B84B270-8F70-4097-9CEF-B58AF09B11D6}"/>
              </a:ext>
            </a:extLst>
          </p:cNvPr>
          <p:cNvSpPr txBox="1"/>
          <p:nvPr/>
        </p:nvSpPr>
        <p:spPr>
          <a:xfrm rot="16200000">
            <a:off x="6992452" y="4963265"/>
            <a:ext cx="560678" cy="29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PC1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0FBF13-5C8F-402B-8CC5-2894EC233A16}"/>
              </a:ext>
            </a:extLst>
          </p:cNvPr>
          <p:cNvCxnSpPr>
            <a:cxnSpLocks/>
          </p:cNvCxnSpPr>
          <p:nvPr/>
        </p:nvCxnSpPr>
        <p:spPr>
          <a:xfrm rot="5400000">
            <a:off x="8214942" y="5144987"/>
            <a:ext cx="0" cy="1639199"/>
          </a:xfrm>
          <a:prstGeom prst="line">
            <a:avLst/>
          </a:prstGeom>
          <a:ln w="127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82CFBD4-66B8-413D-BF54-48A104676788}"/>
              </a:ext>
            </a:extLst>
          </p:cNvPr>
          <p:cNvSpPr txBox="1"/>
          <p:nvPr/>
        </p:nvSpPr>
        <p:spPr>
          <a:xfrm>
            <a:off x="7969999" y="5963360"/>
            <a:ext cx="560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PC2</a:t>
            </a:r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7C907BA-A516-452C-AD3C-626BA6C26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47163"/>
              </p:ext>
            </p:extLst>
          </p:nvPr>
        </p:nvGraphicFramePr>
        <p:xfrm>
          <a:off x="6318744" y="4246632"/>
          <a:ext cx="245027" cy="2119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5027">
                  <a:extLst>
                    <a:ext uri="{9D8B030D-6E8A-4147-A177-3AD203B41FA5}">
                      <a16:colId xmlns:a16="http://schemas.microsoft.com/office/drawing/2014/main" val="3246258903"/>
                    </a:ext>
                  </a:extLst>
                </a:gridCol>
              </a:tblGrid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40350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69241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39317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95215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11133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857798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554491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19883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90774"/>
                  </a:ext>
                </a:extLst>
              </a:tr>
              <a:tr h="21192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600"/>
                        <a:buFont typeface="Arial"/>
                        <a:buNone/>
                      </a:pPr>
                      <a:endParaRPr sz="600" u="none" strike="noStrike" cap="none" dirty="0"/>
                    </a:p>
                  </a:txBody>
                  <a:tcPr marL="91450" marR="91450" marT="45725" marB="45725">
                    <a:solidFill>
                      <a:srgbClr val="E1D7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13706"/>
                  </a:ext>
                </a:extLst>
              </a:tr>
            </a:tbl>
          </a:graphicData>
        </a:graphic>
      </p:graphicFrame>
      <p:sp>
        <p:nvSpPr>
          <p:cNvPr id="54" name="Google Shape;179;p33">
            <a:extLst>
              <a:ext uri="{FF2B5EF4-FFF2-40B4-BE49-F238E27FC236}">
                <a16:creationId xmlns:a16="http://schemas.microsoft.com/office/drawing/2014/main" id="{09D0F1CD-3A82-407E-AEF2-745CF5DA7ACD}"/>
              </a:ext>
            </a:extLst>
          </p:cNvPr>
          <p:cNvSpPr txBox="1"/>
          <p:nvPr/>
        </p:nvSpPr>
        <p:spPr>
          <a:xfrm>
            <a:off x="6149034" y="3937866"/>
            <a:ext cx="68765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IN" sz="1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abel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98;p33">
            <a:extLst>
              <a:ext uri="{FF2B5EF4-FFF2-40B4-BE49-F238E27FC236}">
                <a16:creationId xmlns:a16="http://schemas.microsoft.com/office/drawing/2014/main" id="{FE27C396-1065-4BF5-8114-19860AFEB876}"/>
              </a:ext>
            </a:extLst>
          </p:cNvPr>
          <p:cNvSpPr txBox="1"/>
          <p:nvPr/>
        </p:nvSpPr>
        <p:spPr>
          <a:xfrm>
            <a:off x="5045868" y="6408130"/>
            <a:ext cx="227854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Principal Coordinates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98;p33">
            <a:extLst>
              <a:ext uri="{FF2B5EF4-FFF2-40B4-BE49-F238E27FC236}">
                <a16:creationId xmlns:a16="http://schemas.microsoft.com/office/drawing/2014/main" id="{4ADCDC2A-DE3F-4787-B2EB-2E63FCA863F6}"/>
              </a:ext>
            </a:extLst>
          </p:cNvPr>
          <p:cNvSpPr txBox="1"/>
          <p:nvPr/>
        </p:nvSpPr>
        <p:spPr>
          <a:xfrm>
            <a:off x="7521209" y="6212430"/>
            <a:ext cx="145825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200"/>
            </a:pPr>
            <a:r>
              <a:rPr lang="en-IN" sz="1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PCoA</a:t>
            </a: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ctr">
              <a:buClr>
                <a:srgbClr val="000000"/>
              </a:buClr>
              <a:buSzPts val="1200"/>
            </a:pPr>
            <a:r>
              <a:rPr lang="en-IN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 v/s UC</a:t>
            </a: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1785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F365-DFC4-4FBC-AE6A-68EB7B021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You learn more about these visualization techniques at below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32C31-949F-44FD-B5A8-5A67A542C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Boxplot: </a:t>
            </a:r>
            <a:r>
              <a:rPr lang="en-IN" dirty="0">
                <a:hlinkClick r:id="rId2"/>
              </a:rPr>
              <a:t>https://www.youtube.com/watch?v=INSIyaZUXIY&amp;pp=ygUVQm94cGxvdCB2aXN1YWxpemF0aW9u0gcJCccJAYcqIYzv</a:t>
            </a:r>
            <a:endParaRPr lang="en-IN" dirty="0"/>
          </a:p>
          <a:p>
            <a:endParaRPr lang="en-IN" dirty="0"/>
          </a:p>
          <a:p>
            <a:r>
              <a:rPr lang="en-IN" dirty="0"/>
              <a:t>PCA/</a:t>
            </a:r>
            <a:r>
              <a:rPr lang="en-IN" dirty="0" err="1"/>
              <a:t>PCoA</a:t>
            </a:r>
            <a:r>
              <a:rPr lang="en-IN" dirty="0"/>
              <a:t>: </a:t>
            </a:r>
            <a:r>
              <a:rPr lang="en-IN" dirty="0">
                <a:hlinkClick r:id="rId3"/>
              </a:rPr>
              <a:t>https://www.youtube.com/watch?v=dz8imS1vwIM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677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1D65-F9CC-410A-B269-A5E00ECF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76" y="2757714"/>
            <a:ext cx="7640052" cy="67128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Workflow of analyzing amplicon-based sequences (contd.)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8487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B35A3-2560-4537-B991-3E4EA820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98" y="1868981"/>
            <a:ext cx="6847115" cy="671286"/>
          </a:xfrm>
        </p:spPr>
        <p:txBody>
          <a:bodyPr/>
          <a:lstStyle/>
          <a:p>
            <a:r>
              <a:rPr lang="en-IN" dirty="0"/>
              <a:t>Now lets get back to our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E13B15-80BA-465C-B32D-29BCCE8FF1B4}"/>
              </a:ext>
            </a:extLst>
          </p:cNvPr>
          <p:cNvSpPr txBox="1">
            <a:spLocks/>
          </p:cNvSpPr>
          <p:nvPr/>
        </p:nvSpPr>
        <p:spPr>
          <a:xfrm>
            <a:off x="607191" y="2993533"/>
            <a:ext cx="7805289" cy="1539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N" dirty="0"/>
              <a:t>A combination of alpha and beta-diversity investigations of gut microbiome can reveal a lot about many diseases </a:t>
            </a:r>
          </a:p>
        </p:txBody>
      </p:sp>
    </p:spTree>
    <p:extLst>
      <p:ext uri="{BB962C8B-B14F-4D97-AF65-F5344CB8AC3E}">
        <p14:creationId xmlns:p14="http://schemas.microsoft.com/office/powerpoint/2010/main" val="2328430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80DD-F8E1-495F-A841-38D8CC91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Increased microbiome variation is also an indicator of certain diseases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A67DC-0B84-4167-A59E-2398D845B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46" y="3371955"/>
            <a:ext cx="4197354" cy="3359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21987-3BD9-443F-88AF-EAE1914C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6" y="3386470"/>
            <a:ext cx="4002395" cy="3359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E5F588-3E7B-4326-BBBF-5F69214C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0" y="1130179"/>
            <a:ext cx="5595450" cy="2116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FE26AF-B8B4-4212-AEAF-3714E7B9B918}"/>
              </a:ext>
            </a:extLst>
          </p:cNvPr>
          <p:cNvSpPr txBox="1"/>
          <p:nvPr/>
        </p:nvSpPr>
        <p:spPr>
          <a:xfrm>
            <a:off x="5847869" y="1542204"/>
            <a:ext cx="3211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With disease, the diversity decreases and microbiomes become more diverse</a:t>
            </a:r>
          </a:p>
        </p:txBody>
      </p:sp>
    </p:spTree>
    <p:extLst>
      <p:ext uri="{BB962C8B-B14F-4D97-AF65-F5344CB8AC3E}">
        <p14:creationId xmlns:p14="http://schemas.microsoft.com/office/powerpoint/2010/main" val="114250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7CE3-10D9-4D6E-B4C2-0456149E6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Aging-associated microbiome dysbiosis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C8A55-A9C5-4C19-B66B-A122F2DFE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1" y="1494766"/>
            <a:ext cx="7715647" cy="43309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3A3D1-7639-4CEF-BCEA-5100DA64125F}"/>
              </a:ext>
            </a:extLst>
          </p:cNvPr>
          <p:cNvSpPr txBox="1"/>
          <p:nvPr/>
        </p:nvSpPr>
        <p:spPr>
          <a:xfrm>
            <a:off x="136634" y="5983041"/>
            <a:ext cx="877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With increasing age, microbiomes of individuals tend to become more dissimilar to each other especially in industrialized societies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32475D-BC9A-4E43-AF68-DEC3A89AA4F5}"/>
              </a:ext>
            </a:extLst>
          </p:cNvPr>
          <p:cNvSpPr/>
          <p:nvPr/>
        </p:nvSpPr>
        <p:spPr>
          <a:xfrm>
            <a:off x="2617076" y="2301935"/>
            <a:ext cx="1860331" cy="2396359"/>
          </a:xfrm>
          <a:prstGeom prst="roundRect">
            <a:avLst>
              <a:gd name="adj" fmla="val 4235"/>
            </a:avLst>
          </a:prstGeom>
          <a:noFill/>
          <a:ln w="31750">
            <a:solidFill>
              <a:srgbClr val="261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B10D45-B91F-4B14-8A95-B18EC6C472DD}"/>
              </a:ext>
            </a:extLst>
          </p:cNvPr>
          <p:cNvSpPr/>
          <p:nvPr/>
        </p:nvSpPr>
        <p:spPr>
          <a:xfrm>
            <a:off x="6542689" y="2270405"/>
            <a:ext cx="1083407" cy="2396359"/>
          </a:xfrm>
          <a:prstGeom prst="roundRect">
            <a:avLst>
              <a:gd name="adj" fmla="val 4235"/>
            </a:avLst>
          </a:prstGeom>
          <a:noFill/>
          <a:ln w="31750">
            <a:solidFill>
              <a:srgbClr val="261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48F3AC-D66C-4ACC-AB84-449BD1B4B790}"/>
              </a:ext>
            </a:extLst>
          </p:cNvPr>
          <p:cNvSpPr/>
          <p:nvPr/>
        </p:nvSpPr>
        <p:spPr>
          <a:xfrm>
            <a:off x="4487920" y="2307195"/>
            <a:ext cx="1345321" cy="2396359"/>
          </a:xfrm>
          <a:prstGeom prst="roundRect">
            <a:avLst>
              <a:gd name="adj" fmla="val 4235"/>
            </a:avLst>
          </a:prstGeom>
          <a:noFill/>
          <a:ln w="31750">
            <a:solidFill>
              <a:srgbClr val="2616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D129156-0028-4B89-9213-8C21B4FD8F06}"/>
              </a:ext>
            </a:extLst>
          </p:cNvPr>
          <p:cNvSpPr/>
          <p:nvPr/>
        </p:nvSpPr>
        <p:spPr>
          <a:xfrm>
            <a:off x="5870026" y="2291432"/>
            <a:ext cx="672663" cy="2396359"/>
          </a:xfrm>
          <a:prstGeom prst="roundRect">
            <a:avLst>
              <a:gd name="adj" fmla="val 4235"/>
            </a:avLst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3178A-37BF-4752-8D3E-B7E8E378B136}"/>
              </a:ext>
            </a:extLst>
          </p:cNvPr>
          <p:cNvSpPr txBox="1"/>
          <p:nvPr/>
        </p:nvSpPr>
        <p:spPr>
          <a:xfrm>
            <a:off x="3825765" y="1143017"/>
            <a:ext cx="5433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Tarini Ghosh </a:t>
            </a:r>
            <a:r>
              <a:rPr lang="en-IN" i="1" dirty="0"/>
              <a:t>et al </a:t>
            </a:r>
            <a:r>
              <a:rPr lang="en-IN" dirty="0"/>
              <a:t>Nature Aging (to be covered in Day 3)</a:t>
            </a:r>
          </a:p>
        </p:txBody>
      </p:sp>
    </p:spTree>
    <p:extLst>
      <p:ext uri="{BB962C8B-B14F-4D97-AF65-F5344CB8AC3E}">
        <p14:creationId xmlns:p14="http://schemas.microsoft.com/office/powerpoint/2010/main" val="91370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CDE4F-88AF-4A74-982D-E31A3F9B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Rarefaction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0621E-282A-4A50-8C91-7778A08E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979013"/>
            <a:ext cx="9208008" cy="873278"/>
          </a:xfrm>
        </p:spPr>
        <p:txBody>
          <a:bodyPr>
            <a:normAutofit/>
          </a:bodyPr>
          <a:lstStyle/>
          <a:p>
            <a:r>
              <a:rPr lang="en-IE" dirty="0"/>
              <a:t>How do we know that we have captured the full microbiome of a community? How much we may be missing?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099BA7-E1F0-4DC1-B660-09DF0047A711}"/>
              </a:ext>
            </a:extLst>
          </p:cNvPr>
          <p:cNvSpPr/>
          <p:nvPr/>
        </p:nvSpPr>
        <p:spPr>
          <a:xfrm>
            <a:off x="510363" y="3754994"/>
            <a:ext cx="340242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49836-F3ED-4F9F-B061-45DBE0785D5D}"/>
              </a:ext>
            </a:extLst>
          </p:cNvPr>
          <p:cNvSpPr/>
          <p:nvPr/>
        </p:nvSpPr>
        <p:spPr>
          <a:xfrm>
            <a:off x="815163" y="4205106"/>
            <a:ext cx="340242" cy="297712"/>
          </a:xfrm>
          <a:prstGeom prst="ellipse">
            <a:avLst/>
          </a:prstGeom>
          <a:solidFill>
            <a:srgbClr val="B40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7EC2D9-57EC-4243-8EF2-4F28BEFE6ABD}"/>
              </a:ext>
            </a:extLst>
          </p:cNvPr>
          <p:cNvSpPr/>
          <p:nvPr/>
        </p:nvSpPr>
        <p:spPr>
          <a:xfrm>
            <a:off x="182526" y="4456743"/>
            <a:ext cx="340242" cy="2977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426407F-103C-491F-80E5-95223FD941A8}"/>
              </a:ext>
            </a:extLst>
          </p:cNvPr>
          <p:cNvSpPr/>
          <p:nvPr/>
        </p:nvSpPr>
        <p:spPr>
          <a:xfrm>
            <a:off x="850605" y="5204567"/>
            <a:ext cx="340242" cy="297712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DE9895-265B-4105-AD1A-06093B7CF619}"/>
              </a:ext>
            </a:extLst>
          </p:cNvPr>
          <p:cNvSpPr/>
          <p:nvPr/>
        </p:nvSpPr>
        <p:spPr>
          <a:xfrm>
            <a:off x="1606509" y="3480319"/>
            <a:ext cx="340242" cy="29771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481FEA-25DF-4BAE-A9FA-BEDCD17585C7}"/>
              </a:ext>
            </a:extLst>
          </p:cNvPr>
          <p:cNvSpPr/>
          <p:nvPr/>
        </p:nvSpPr>
        <p:spPr>
          <a:xfrm>
            <a:off x="1606509" y="4694913"/>
            <a:ext cx="340242" cy="29771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24BB18-060D-400D-9C66-A7E2AB52D072}"/>
              </a:ext>
            </a:extLst>
          </p:cNvPr>
          <p:cNvSpPr/>
          <p:nvPr/>
        </p:nvSpPr>
        <p:spPr>
          <a:xfrm>
            <a:off x="1694901" y="5529712"/>
            <a:ext cx="340242" cy="2977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E6B169-4665-4BDD-BC85-2191F6E4A7AC}"/>
              </a:ext>
            </a:extLst>
          </p:cNvPr>
          <p:cNvSpPr/>
          <p:nvPr/>
        </p:nvSpPr>
        <p:spPr>
          <a:xfrm>
            <a:off x="2194773" y="4130467"/>
            <a:ext cx="340242" cy="29771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D3781E-4570-4D6E-A825-010DA8964941}"/>
              </a:ext>
            </a:extLst>
          </p:cNvPr>
          <p:cNvSpPr/>
          <p:nvPr/>
        </p:nvSpPr>
        <p:spPr>
          <a:xfrm>
            <a:off x="1522299" y="4026266"/>
            <a:ext cx="340242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956F20-B367-4142-A72A-15FC93B5945F}"/>
              </a:ext>
            </a:extLst>
          </p:cNvPr>
          <p:cNvSpPr/>
          <p:nvPr/>
        </p:nvSpPr>
        <p:spPr>
          <a:xfrm>
            <a:off x="2096883" y="4636010"/>
            <a:ext cx="340242" cy="297712"/>
          </a:xfrm>
          <a:prstGeom prst="ellipse">
            <a:avLst/>
          </a:prstGeom>
          <a:solidFill>
            <a:srgbClr val="B40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56F5BD-6536-4DBA-A3F4-4424CB13BC11}"/>
              </a:ext>
            </a:extLst>
          </p:cNvPr>
          <p:cNvSpPr/>
          <p:nvPr/>
        </p:nvSpPr>
        <p:spPr>
          <a:xfrm>
            <a:off x="1194462" y="4728015"/>
            <a:ext cx="340242" cy="2977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8F80A8-EAAE-4C9B-A789-FE64B4B063E1}"/>
              </a:ext>
            </a:extLst>
          </p:cNvPr>
          <p:cNvSpPr/>
          <p:nvPr/>
        </p:nvSpPr>
        <p:spPr>
          <a:xfrm>
            <a:off x="1436388" y="5177279"/>
            <a:ext cx="340242" cy="297712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DA1221-A6DE-421B-84F1-0E3BBDD6FFAF}"/>
              </a:ext>
            </a:extLst>
          </p:cNvPr>
          <p:cNvSpPr/>
          <p:nvPr/>
        </p:nvSpPr>
        <p:spPr>
          <a:xfrm>
            <a:off x="2618445" y="3751591"/>
            <a:ext cx="340242" cy="29771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9C24A49-BA96-4660-9E6E-B9FD83F23607}"/>
              </a:ext>
            </a:extLst>
          </p:cNvPr>
          <p:cNvSpPr/>
          <p:nvPr/>
        </p:nvSpPr>
        <p:spPr>
          <a:xfrm>
            <a:off x="2316321" y="5397374"/>
            <a:ext cx="340242" cy="29771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75A935E-ADB7-43A1-862C-71341DD2E652}"/>
              </a:ext>
            </a:extLst>
          </p:cNvPr>
          <p:cNvSpPr/>
          <p:nvPr/>
        </p:nvSpPr>
        <p:spPr>
          <a:xfrm>
            <a:off x="217472" y="5097037"/>
            <a:ext cx="340242" cy="2977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ECC651-217F-49D5-B887-0D10A4BFB34E}"/>
              </a:ext>
            </a:extLst>
          </p:cNvPr>
          <p:cNvSpPr/>
          <p:nvPr/>
        </p:nvSpPr>
        <p:spPr>
          <a:xfrm>
            <a:off x="2520129" y="4888714"/>
            <a:ext cx="340242" cy="29771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C426AE-D5F2-4A30-BD34-17066B295E6B}"/>
              </a:ext>
            </a:extLst>
          </p:cNvPr>
          <p:cNvSpPr/>
          <p:nvPr/>
        </p:nvSpPr>
        <p:spPr>
          <a:xfrm>
            <a:off x="2146200" y="3499954"/>
            <a:ext cx="340242" cy="297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7B57DB-C96F-4645-AA92-2BE428136DDA}"/>
              </a:ext>
            </a:extLst>
          </p:cNvPr>
          <p:cNvSpPr/>
          <p:nvPr/>
        </p:nvSpPr>
        <p:spPr>
          <a:xfrm>
            <a:off x="959236" y="3291700"/>
            <a:ext cx="340242" cy="297712"/>
          </a:xfrm>
          <a:prstGeom prst="ellipse">
            <a:avLst/>
          </a:prstGeom>
          <a:solidFill>
            <a:srgbClr val="B40C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C39B66-A252-42D2-AB5E-12311EDAB873}"/>
              </a:ext>
            </a:extLst>
          </p:cNvPr>
          <p:cNvSpPr/>
          <p:nvPr/>
        </p:nvSpPr>
        <p:spPr>
          <a:xfrm>
            <a:off x="1013887" y="3751591"/>
            <a:ext cx="340242" cy="2977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86682C-4502-47C7-882C-DD9F9F3135F9}"/>
              </a:ext>
            </a:extLst>
          </p:cNvPr>
          <p:cNvSpPr/>
          <p:nvPr/>
        </p:nvSpPr>
        <p:spPr>
          <a:xfrm>
            <a:off x="1268093" y="4315900"/>
            <a:ext cx="340242" cy="297712"/>
          </a:xfrm>
          <a:prstGeom prst="ellipse">
            <a:avLst/>
          </a:prstGeom>
          <a:solidFill>
            <a:srgbClr val="00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6992C3D-1F28-4576-9E21-B8BFB6DBBBC2}"/>
              </a:ext>
            </a:extLst>
          </p:cNvPr>
          <p:cNvSpPr/>
          <p:nvPr/>
        </p:nvSpPr>
        <p:spPr>
          <a:xfrm>
            <a:off x="636519" y="4728015"/>
            <a:ext cx="340242" cy="29771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ADAC49-52E6-466C-92B7-14D3BF8688E0}"/>
              </a:ext>
            </a:extLst>
          </p:cNvPr>
          <p:cNvSpPr/>
          <p:nvPr/>
        </p:nvSpPr>
        <p:spPr>
          <a:xfrm>
            <a:off x="2700741" y="4307887"/>
            <a:ext cx="340242" cy="29771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0A83309-C4A5-4338-9F57-402E56C91E19}"/>
              </a:ext>
            </a:extLst>
          </p:cNvPr>
          <p:cNvSpPr/>
          <p:nvPr/>
        </p:nvSpPr>
        <p:spPr>
          <a:xfrm>
            <a:off x="1934346" y="5116038"/>
            <a:ext cx="340242" cy="29771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08513D-4F0A-466E-8E1E-BB7D22043908}"/>
              </a:ext>
            </a:extLst>
          </p:cNvPr>
          <p:cNvSpPr/>
          <p:nvPr/>
        </p:nvSpPr>
        <p:spPr>
          <a:xfrm>
            <a:off x="2958687" y="3935785"/>
            <a:ext cx="340242" cy="29771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EB2C3C-BEF4-456B-9F6A-32954CA19A09}"/>
              </a:ext>
            </a:extLst>
          </p:cNvPr>
          <p:cNvSpPr/>
          <p:nvPr/>
        </p:nvSpPr>
        <p:spPr>
          <a:xfrm>
            <a:off x="1933913" y="3832755"/>
            <a:ext cx="340242" cy="2977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12E216-A08A-4ABA-BE1C-73DE58475604}"/>
              </a:ext>
            </a:extLst>
          </p:cNvPr>
          <p:cNvSpPr/>
          <p:nvPr/>
        </p:nvSpPr>
        <p:spPr>
          <a:xfrm>
            <a:off x="1797027" y="4378699"/>
            <a:ext cx="340242" cy="297712"/>
          </a:xfrm>
          <a:prstGeom prst="ellipse">
            <a:avLst/>
          </a:prstGeom>
          <a:solidFill>
            <a:srgbClr val="99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FE0220C-EFB5-41DA-85A5-9716EC697B5B}"/>
              </a:ext>
            </a:extLst>
          </p:cNvPr>
          <p:cNvSpPr/>
          <p:nvPr/>
        </p:nvSpPr>
        <p:spPr>
          <a:xfrm>
            <a:off x="1129357" y="5569413"/>
            <a:ext cx="340242" cy="29771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996DB46-770F-4056-9DEF-13ABD0D4DBBC}"/>
              </a:ext>
            </a:extLst>
          </p:cNvPr>
          <p:cNvSpPr/>
          <p:nvPr/>
        </p:nvSpPr>
        <p:spPr>
          <a:xfrm>
            <a:off x="1534704" y="3374136"/>
            <a:ext cx="1764225" cy="17087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54B8A4-072E-4CA5-8494-26857F291707}"/>
              </a:ext>
            </a:extLst>
          </p:cNvPr>
          <p:cNvSpPr/>
          <p:nvPr/>
        </p:nvSpPr>
        <p:spPr>
          <a:xfrm>
            <a:off x="1371422" y="4336302"/>
            <a:ext cx="1129410" cy="1062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ACCD25C-D000-4F60-B49B-FDFB392F36A0}"/>
              </a:ext>
            </a:extLst>
          </p:cNvPr>
          <p:cNvSpPr/>
          <p:nvPr/>
        </p:nvSpPr>
        <p:spPr>
          <a:xfrm>
            <a:off x="6357060" y="4028747"/>
            <a:ext cx="2351709" cy="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Sample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A01F4E-706F-45D1-967C-9E35849A742A}"/>
              </a:ext>
            </a:extLst>
          </p:cNvPr>
          <p:cNvCxnSpPr/>
          <p:nvPr/>
        </p:nvCxnSpPr>
        <p:spPr>
          <a:xfrm>
            <a:off x="3462211" y="4175122"/>
            <a:ext cx="2682557" cy="0"/>
          </a:xfrm>
          <a:prstGeom prst="straightConnector1">
            <a:avLst/>
          </a:prstGeom>
          <a:ln w="317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0BDEBD2-D67F-4E3F-AD86-1358A7DB830B}"/>
              </a:ext>
            </a:extLst>
          </p:cNvPr>
          <p:cNvSpPr/>
          <p:nvPr/>
        </p:nvSpPr>
        <p:spPr>
          <a:xfrm>
            <a:off x="5355903" y="4800758"/>
            <a:ext cx="2351709" cy="427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Sample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882F51-7D9C-4582-92F5-7A0B3D716741}"/>
              </a:ext>
            </a:extLst>
          </p:cNvPr>
          <p:cNvCxnSpPr/>
          <p:nvPr/>
        </p:nvCxnSpPr>
        <p:spPr>
          <a:xfrm>
            <a:off x="2461054" y="4947133"/>
            <a:ext cx="2682557" cy="0"/>
          </a:xfrm>
          <a:prstGeom prst="straightConnector1">
            <a:avLst/>
          </a:prstGeom>
          <a:ln w="317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5A73700B-ECE8-4739-8AAF-DB117E31E02F}"/>
              </a:ext>
            </a:extLst>
          </p:cNvPr>
          <p:cNvSpPr/>
          <p:nvPr/>
        </p:nvSpPr>
        <p:spPr>
          <a:xfrm>
            <a:off x="80335" y="3286397"/>
            <a:ext cx="2083166" cy="19801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853714-53E8-48BB-B176-BCD7AD29B1F2}"/>
              </a:ext>
            </a:extLst>
          </p:cNvPr>
          <p:cNvSpPr/>
          <p:nvPr/>
        </p:nvSpPr>
        <p:spPr>
          <a:xfrm>
            <a:off x="4109357" y="3192569"/>
            <a:ext cx="2776857" cy="495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Sample 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BC9C7FB-3C84-43DE-8AC6-7128FA41A5B5}"/>
              </a:ext>
            </a:extLst>
          </p:cNvPr>
          <p:cNvCxnSpPr>
            <a:cxnSpLocks/>
          </p:cNvCxnSpPr>
          <p:nvPr/>
        </p:nvCxnSpPr>
        <p:spPr>
          <a:xfrm flipV="1">
            <a:off x="1685113" y="3409722"/>
            <a:ext cx="2438831" cy="25726"/>
          </a:xfrm>
          <a:prstGeom prst="straightConnector1">
            <a:avLst/>
          </a:prstGeom>
          <a:ln w="317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B32688A9-6307-4088-A72B-FDF177D9324B}"/>
              </a:ext>
            </a:extLst>
          </p:cNvPr>
          <p:cNvSpPr txBox="1">
            <a:spLocks/>
          </p:cNvSpPr>
          <p:nvPr/>
        </p:nvSpPr>
        <p:spPr>
          <a:xfrm>
            <a:off x="-3048" y="1083924"/>
            <a:ext cx="9208008" cy="17210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Generally, during sequencing, we may not capture the full diversity.</a:t>
            </a:r>
          </a:p>
          <a:p>
            <a:pPr lvl="1"/>
            <a:r>
              <a:rPr lang="en-IE" dirty="0"/>
              <a:t>Improper DNA extraction</a:t>
            </a:r>
          </a:p>
          <a:p>
            <a:pPr lvl="1"/>
            <a:r>
              <a:rPr lang="en-IE" dirty="0"/>
              <a:t>Issues during sequencing</a:t>
            </a:r>
          </a:p>
          <a:p>
            <a:pPr lvl="1"/>
            <a:r>
              <a:rPr lang="en-IE" dirty="0"/>
              <a:t>Issues with primers</a:t>
            </a:r>
          </a:p>
          <a:p>
            <a:pPr lvl="1"/>
            <a:r>
              <a:rPr lang="en-IE" dirty="0"/>
              <a:t>Low throughput during sequencing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124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1" grpId="0" animBg="1"/>
      <p:bldP spid="32" grpId="0" animBg="1"/>
      <p:bldP spid="33" grpId="0" animBg="1"/>
      <p:bldP spid="36" grpId="0" animBg="1"/>
      <p:bldP spid="3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0EF8-7350-4B97-87DE-5F74DF67F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Rarefaction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61351-C440-4741-A6E3-F033EABDC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1" y="1222377"/>
            <a:ext cx="3530599" cy="4568824"/>
          </a:xfrm>
        </p:spPr>
        <p:txBody>
          <a:bodyPr>
            <a:normAutofit fontScale="92500"/>
          </a:bodyPr>
          <a:lstStyle/>
          <a:p>
            <a:r>
              <a:rPr lang="en-IE" dirty="0"/>
              <a:t>The rarefaction curve is a plot of the number of species against the number of samples</a:t>
            </a:r>
          </a:p>
          <a:p>
            <a:r>
              <a:rPr lang="en-IE" dirty="0"/>
              <a:t>Created by randomly re-sampling the pool of N samples several times and then plotting the average number of species found on each sample</a:t>
            </a:r>
          </a:p>
          <a:p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EAB1C-E658-48D6-9A1F-80656A73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809" y="1393825"/>
            <a:ext cx="5242191" cy="34194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32B5E0-DCFD-4A51-8873-1443DA84C17D}"/>
              </a:ext>
            </a:extLst>
          </p:cNvPr>
          <p:cNvSpPr/>
          <p:nvPr/>
        </p:nvSpPr>
        <p:spPr>
          <a:xfrm>
            <a:off x="7532915" y="2959100"/>
            <a:ext cx="1014185" cy="111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96918-6A15-452F-A5E0-2FA6AA58CFFA}"/>
              </a:ext>
            </a:extLst>
          </p:cNvPr>
          <p:cNvSpPr txBox="1"/>
          <p:nvPr/>
        </p:nvSpPr>
        <p:spPr>
          <a:xfrm>
            <a:off x="5003800" y="5657672"/>
            <a:ext cx="414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Plateaued</a:t>
            </a:r>
          </a:p>
          <a:p>
            <a:pPr algn="ctr"/>
            <a:r>
              <a:rPr lang="en-IE" dirty="0"/>
              <a:t>Very few additional species for more number of samples</a:t>
            </a:r>
          </a:p>
          <a:p>
            <a:pPr algn="ctr"/>
            <a:r>
              <a:rPr lang="en-IE" dirty="0"/>
              <a:t>Less Diverse: Entire diversity captured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D99B-CC81-4892-AAAC-0DF0B12BDF2F}"/>
              </a:ext>
            </a:extLst>
          </p:cNvPr>
          <p:cNvSpPr/>
          <p:nvPr/>
        </p:nvSpPr>
        <p:spPr>
          <a:xfrm>
            <a:off x="7659915" y="1222377"/>
            <a:ext cx="1014185" cy="1117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667F5-BF98-47FE-9CF5-4D45BFAFF3F0}"/>
              </a:ext>
            </a:extLst>
          </p:cNvPr>
          <p:cNvSpPr txBox="1"/>
          <p:nvPr/>
        </p:nvSpPr>
        <p:spPr>
          <a:xfrm>
            <a:off x="203201" y="5613223"/>
            <a:ext cx="462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Not Plateaued</a:t>
            </a:r>
          </a:p>
          <a:p>
            <a:pPr algn="ctr"/>
            <a:r>
              <a:rPr lang="en-IE" dirty="0"/>
              <a:t>Many additional species for more number of samples</a:t>
            </a:r>
          </a:p>
          <a:p>
            <a:pPr algn="ctr"/>
            <a:r>
              <a:rPr lang="en-IE" dirty="0"/>
              <a:t>Highly Diverse: Entire diversity not captured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BFC15-70F0-4D99-861B-AA8517AD62F8}"/>
              </a:ext>
            </a:extLst>
          </p:cNvPr>
          <p:cNvCxnSpPr>
            <a:stCxn id="7" idx="0"/>
          </p:cNvCxnSpPr>
          <p:nvPr/>
        </p:nvCxnSpPr>
        <p:spPr>
          <a:xfrm flipV="1">
            <a:off x="7073900" y="4076700"/>
            <a:ext cx="762000" cy="1580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5E542C-8314-4CA0-A512-B60CCE044B8D}"/>
              </a:ext>
            </a:extLst>
          </p:cNvPr>
          <p:cNvCxnSpPr>
            <a:cxnSpLocks/>
          </p:cNvCxnSpPr>
          <p:nvPr/>
        </p:nvCxnSpPr>
        <p:spPr>
          <a:xfrm flipV="1">
            <a:off x="3716565" y="2339977"/>
            <a:ext cx="4119335" cy="362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78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2142-90C9-B764-A53C-12241A09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20" y="2656462"/>
            <a:ext cx="7417340" cy="154507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Associating microbiome features to Host-Traits: Statistical Tests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4721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DB9C-BB57-43A1-B4A6-919975D8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Here, we will cover some examples from this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FF0DE-DB77-4FE9-A76D-AECC637D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59" y="1275217"/>
            <a:ext cx="7578452" cy="2941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B89FC-7186-40D3-8A43-3201BE24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636" y="5178120"/>
            <a:ext cx="995615" cy="123168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291DD8-03E3-47FE-8DCB-5C9131996ECF}"/>
              </a:ext>
            </a:extLst>
          </p:cNvPr>
          <p:cNvSpPr txBox="1">
            <a:spLocks/>
          </p:cNvSpPr>
          <p:nvPr/>
        </p:nvSpPr>
        <p:spPr>
          <a:xfrm>
            <a:off x="280544" y="5397825"/>
            <a:ext cx="990600" cy="4119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IE" sz="2100">
                <a:latin typeface="Cambria" panose="02040503050406030204" pitchFamily="18" charset="0"/>
                <a:ea typeface="Cambria" panose="02040503050406030204" pitchFamily="18" charset="0"/>
              </a:rPr>
              <a:t>Diet</a:t>
            </a:r>
            <a:endParaRPr lang="en-IE" sz="21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D505592C-6115-4122-82A1-160DA3D76066}"/>
              </a:ext>
            </a:extLst>
          </p:cNvPr>
          <p:cNvSpPr/>
          <p:nvPr/>
        </p:nvSpPr>
        <p:spPr>
          <a:xfrm>
            <a:off x="1813403" y="5451046"/>
            <a:ext cx="1854829" cy="269270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0AF98-9529-45DC-9C09-771624B155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79"/>
          <a:stretch/>
        </p:blipFill>
        <p:spPr>
          <a:xfrm rot="3034539">
            <a:off x="4464932" y="4380490"/>
            <a:ext cx="220028" cy="430906"/>
          </a:xfrm>
          <a:prstGeom prst="rect">
            <a:avLst/>
          </a:prstGeom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EDA8B-16D3-4AA1-8974-3E80C9B3D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7" t="6982" r="-1116" b="13599"/>
          <a:stretch/>
        </p:blipFill>
        <p:spPr>
          <a:xfrm rot="10298369">
            <a:off x="4294877" y="4847326"/>
            <a:ext cx="166149" cy="527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5C6EC0-FF54-46E4-BF77-E61EEA587AA5}"/>
              </a:ext>
            </a:extLst>
          </p:cNvPr>
          <p:cNvSpPr txBox="1"/>
          <p:nvPr/>
        </p:nvSpPr>
        <p:spPr>
          <a:xfrm>
            <a:off x="2751507" y="4570338"/>
            <a:ext cx="15059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500" dirty="0">
                <a:latin typeface="Cambria" panose="02040503050406030204" pitchFamily="18" charset="0"/>
                <a:ea typeface="Cambria" panose="02040503050406030204" pitchFamily="18" charset="0"/>
              </a:rPr>
              <a:t>Gut Microbiome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4A5FF39C-E9C6-4010-B11C-2953CC3E7114}"/>
              </a:ext>
            </a:extLst>
          </p:cNvPr>
          <p:cNvSpPr/>
          <p:nvPr/>
        </p:nvSpPr>
        <p:spPr>
          <a:xfrm>
            <a:off x="5074417" y="5397825"/>
            <a:ext cx="1055644" cy="305514"/>
          </a:xfrm>
          <a:prstGeom prst="notch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sz="135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75C66D-898F-4885-BD3C-F97EE86F199F}"/>
              </a:ext>
            </a:extLst>
          </p:cNvPr>
          <p:cNvSpPr txBox="1">
            <a:spLocks/>
          </p:cNvSpPr>
          <p:nvPr/>
        </p:nvSpPr>
        <p:spPr>
          <a:xfrm>
            <a:off x="6353071" y="5309119"/>
            <a:ext cx="1505925" cy="4848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2100" dirty="0">
                <a:latin typeface="Cambria" panose="02040503050406030204" pitchFamily="18" charset="0"/>
                <a:ea typeface="Cambria" panose="02040503050406030204" pitchFamily="18" charset="0"/>
              </a:rPr>
              <a:t>Host Health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A902E4-83BD-40EA-BED3-A941507C511F}"/>
              </a:ext>
            </a:extLst>
          </p:cNvPr>
          <p:cNvCxnSpPr>
            <a:cxnSpLocks/>
          </p:cNvCxnSpPr>
          <p:nvPr/>
        </p:nvCxnSpPr>
        <p:spPr>
          <a:xfrm flipV="1">
            <a:off x="935665" y="6538686"/>
            <a:ext cx="61703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A74578-2C78-4D20-80A6-AA9937559793}"/>
              </a:ext>
            </a:extLst>
          </p:cNvPr>
          <p:cNvSpPr txBox="1"/>
          <p:nvPr/>
        </p:nvSpPr>
        <p:spPr>
          <a:xfrm>
            <a:off x="2672109" y="5430678"/>
            <a:ext cx="1348740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sz="1650" dirty="0">
                <a:latin typeface="Cambria" panose="02040503050406030204" pitchFamily="18" charset="0"/>
                <a:ea typeface="Cambria" panose="02040503050406030204" pitchFamily="18" charset="0"/>
              </a:rPr>
              <a:t>Transducer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26B8DC-1504-48FD-AFD5-9800684EB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479"/>
          <a:stretch/>
        </p:blipFill>
        <p:spPr>
          <a:xfrm rot="3034539">
            <a:off x="4579232" y="4494790"/>
            <a:ext cx="220028" cy="4309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8163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2202-459B-4441-BD83-874BBC67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Overall flow</a:t>
            </a:r>
          </a:p>
        </p:txBody>
      </p:sp>
      <p:pic>
        <p:nvPicPr>
          <p:cNvPr id="4" name="Graphic 3" descr="Man with cane with solid fill">
            <a:extLst>
              <a:ext uri="{FF2B5EF4-FFF2-40B4-BE49-F238E27FC236}">
                <a16:creationId xmlns:a16="http://schemas.microsoft.com/office/drawing/2014/main" id="{467EA57E-EC02-49F2-BD14-121302A51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65" y="1852250"/>
            <a:ext cx="748640" cy="748640"/>
          </a:xfrm>
          <a:prstGeom prst="rect">
            <a:avLst/>
          </a:prstGeom>
        </p:spPr>
      </p:pic>
      <p:pic>
        <p:nvPicPr>
          <p:cNvPr id="5" name="Graphic 4" descr="Man with cane with solid fill">
            <a:extLst>
              <a:ext uri="{FF2B5EF4-FFF2-40B4-BE49-F238E27FC236}">
                <a16:creationId xmlns:a16="http://schemas.microsoft.com/office/drawing/2014/main" id="{423A0AC4-CCD3-4984-8EA3-143A5F7A6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5830" y="1852250"/>
            <a:ext cx="748640" cy="748640"/>
          </a:xfrm>
          <a:prstGeom prst="rect">
            <a:avLst/>
          </a:prstGeom>
        </p:spPr>
      </p:pic>
      <p:pic>
        <p:nvPicPr>
          <p:cNvPr id="6" name="Graphic 5" descr="Man with cane with solid fill">
            <a:extLst>
              <a:ext uri="{FF2B5EF4-FFF2-40B4-BE49-F238E27FC236}">
                <a16:creationId xmlns:a16="http://schemas.microsoft.com/office/drawing/2014/main" id="{05708B7C-478D-4CE5-A29F-1BE73E595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2495" y="1841613"/>
            <a:ext cx="748640" cy="748640"/>
          </a:xfrm>
          <a:prstGeom prst="rect">
            <a:avLst/>
          </a:prstGeom>
        </p:spPr>
      </p:pic>
      <p:pic>
        <p:nvPicPr>
          <p:cNvPr id="7" name="Graphic 6" descr="Man with cane with solid fill">
            <a:extLst>
              <a:ext uri="{FF2B5EF4-FFF2-40B4-BE49-F238E27FC236}">
                <a16:creationId xmlns:a16="http://schemas.microsoft.com/office/drawing/2014/main" id="{BD60A12F-CA96-4847-8836-05FBBCC3B0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2867" y="1841613"/>
            <a:ext cx="748640" cy="748640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BBF03724-8442-4607-A130-7BB05303A129}"/>
              </a:ext>
            </a:extLst>
          </p:cNvPr>
          <p:cNvSpPr/>
          <p:nvPr/>
        </p:nvSpPr>
        <p:spPr>
          <a:xfrm>
            <a:off x="846244" y="2849527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Graphic 8" descr="Man with cane with solid fill">
            <a:extLst>
              <a:ext uri="{FF2B5EF4-FFF2-40B4-BE49-F238E27FC236}">
                <a16:creationId xmlns:a16="http://schemas.microsoft.com/office/drawing/2014/main" id="{F21EC260-64F7-4028-B89A-F5DE29790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5992" y="1841613"/>
            <a:ext cx="748640" cy="748640"/>
          </a:xfrm>
          <a:prstGeom prst="rect">
            <a:avLst/>
          </a:prstGeom>
        </p:spPr>
      </p:pic>
      <p:pic>
        <p:nvPicPr>
          <p:cNvPr id="10" name="Graphic 9" descr="Man with cane with solid fill">
            <a:extLst>
              <a:ext uri="{FF2B5EF4-FFF2-40B4-BE49-F238E27FC236}">
                <a16:creationId xmlns:a16="http://schemas.microsoft.com/office/drawing/2014/main" id="{34E360C2-3DE4-4EC3-8322-0F8BA008A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9871" y="1841613"/>
            <a:ext cx="748640" cy="7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9EC5F5-73EC-44A8-A8BC-01D4B38732BC}"/>
              </a:ext>
            </a:extLst>
          </p:cNvPr>
          <p:cNvSpPr txBox="1"/>
          <p:nvPr/>
        </p:nvSpPr>
        <p:spPr>
          <a:xfrm>
            <a:off x="2819170" y="202651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A69C59-000A-4BDA-905A-971F58D11CE7}"/>
              </a:ext>
            </a:extLst>
          </p:cNvPr>
          <p:cNvSpPr txBox="1"/>
          <p:nvPr/>
        </p:nvSpPr>
        <p:spPr>
          <a:xfrm>
            <a:off x="7288400" y="198752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B98E7B-8EBC-4287-B872-013F0C540915}"/>
              </a:ext>
            </a:extLst>
          </p:cNvPr>
          <p:cNvSpPr/>
          <p:nvPr/>
        </p:nvSpPr>
        <p:spPr>
          <a:xfrm>
            <a:off x="694661" y="1285080"/>
            <a:ext cx="3434317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 Diet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BA625-F308-4F7C-BD0C-F3C3DB837C35}"/>
              </a:ext>
            </a:extLst>
          </p:cNvPr>
          <p:cNvSpPr/>
          <p:nvPr/>
        </p:nvSpPr>
        <p:spPr>
          <a:xfrm>
            <a:off x="5044194" y="1287265"/>
            <a:ext cx="3434317" cy="400110"/>
          </a:xfrm>
          <a:prstGeom prst="rect">
            <a:avLst/>
          </a:prstGeom>
          <a:solidFill>
            <a:srgbClr val="C98415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Habitual Diet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F77A306-36D4-4FB9-8F62-CA5623151B16}"/>
              </a:ext>
            </a:extLst>
          </p:cNvPr>
          <p:cNvSpPr/>
          <p:nvPr/>
        </p:nvSpPr>
        <p:spPr>
          <a:xfrm>
            <a:off x="2157589" y="2831803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A040A70-E278-4FFB-B0CC-2CD88419F239}"/>
              </a:ext>
            </a:extLst>
          </p:cNvPr>
          <p:cNvSpPr/>
          <p:nvPr/>
        </p:nvSpPr>
        <p:spPr>
          <a:xfrm>
            <a:off x="3468935" y="2814077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C7944F2-DE98-475A-9F8F-6841E3CC2B3B}"/>
              </a:ext>
            </a:extLst>
          </p:cNvPr>
          <p:cNvSpPr/>
          <p:nvPr/>
        </p:nvSpPr>
        <p:spPr>
          <a:xfrm>
            <a:off x="5443062" y="277863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C0F7B46-68B0-4C91-9656-E468D803FDD2}"/>
              </a:ext>
            </a:extLst>
          </p:cNvPr>
          <p:cNvSpPr/>
          <p:nvPr/>
        </p:nvSpPr>
        <p:spPr>
          <a:xfrm>
            <a:off x="6754407" y="2760914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A383BDC-8600-4597-9D04-774B84BA5953}"/>
              </a:ext>
            </a:extLst>
          </p:cNvPr>
          <p:cNvSpPr/>
          <p:nvPr/>
        </p:nvSpPr>
        <p:spPr>
          <a:xfrm>
            <a:off x="8065753" y="274318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7C8BC8-B049-41D3-8EF7-E8511B064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91" y="3397101"/>
            <a:ext cx="747587" cy="783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B06E04-1372-4424-B006-E0C2B739F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883" y="3397100"/>
            <a:ext cx="747587" cy="7836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FD55EC-51C7-4804-AEC0-7961AABAE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548" y="3397099"/>
            <a:ext cx="747587" cy="7836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6CE80F-993C-4585-BCB9-1CDB2E97F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327" y="3316645"/>
            <a:ext cx="747587" cy="78365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6CE2A7-5EC1-4F6C-A5B8-281A04960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519" y="3316644"/>
            <a:ext cx="747587" cy="7836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29141D-2D9A-42DB-AB72-BE188AE671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184" y="3316643"/>
            <a:ext cx="747587" cy="783655"/>
          </a:xfrm>
          <a:prstGeom prst="rect">
            <a:avLst/>
          </a:prstGeom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FE6D8DE9-D48D-4522-B989-66D50CAB3352}"/>
              </a:ext>
            </a:extLst>
          </p:cNvPr>
          <p:cNvSpPr/>
          <p:nvPr/>
        </p:nvSpPr>
        <p:spPr>
          <a:xfrm>
            <a:off x="805073" y="440226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A318A2E0-456A-47D9-98C7-A9FC20DAE3BD}"/>
              </a:ext>
            </a:extLst>
          </p:cNvPr>
          <p:cNvSpPr/>
          <p:nvPr/>
        </p:nvSpPr>
        <p:spPr>
          <a:xfrm>
            <a:off x="2116418" y="4384544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8130BEB-9EDA-4D13-A9D9-DFF8883DD1F4}"/>
              </a:ext>
            </a:extLst>
          </p:cNvPr>
          <p:cNvSpPr/>
          <p:nvPr/>
        </p:nvSpPr>
        <p:spPr>
          <a:xfrm>
            <a:off x="3427764" y="4366818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AFE629-45FF-4C62-88C4-E7A0C6898051}"/>
              </a:ext>
            </a:extLst>
          </p:cNvPr>
          <p:cNvSpPr txBox="1"/>
          <p:nvPr/>
        </p:nvSpPr>
        <p:spPr>
          <a:xfrm>
            <a:off x="2819170" y="3588871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0451BA-6AE7-4D5C-94B6-1F83861946DD}"/>
              </a:ext>
            </a:extLst>
          </p:cNvPr>
          <p:cNvSpPr txBox="1"/>
          <p:nvPr/>
        </p:nvSpPr>
        <p:spPr>
          <a:xfrm>
            <a:off x="7360562" y="3508415"/>
            <a:ext cx="32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..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EE9E9258-9099-4571-9DF0-3C6D7A8F43CB}"/>
              </a:ext>
            </a:extLst>
          </p:cNvPr>
          <p:cNvSpPr/>
          <p:nvPr/>
        </p:nvSpPr>
        <p:spPr>
          <a:xfrm>
            <a:off x="5469231" y="436011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5FF476D-2DE2-4A9A-9264-1A702D61CE84}"/>
              </a:ext>
            </a:extLst>
          </p:cNvPr>
          <p:cNvSpPr/>
          <p:nvPr/>
        </p:nvSpPr>
        <p:spPr>
          <a:xfrm>
            <a:off x="6780576" y="4342391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D6530F7-45D7-4AE3-B9B0-610E8DC3D7AC}"/>
              </a:ext>
            </a:extLst>
          </p:cNvPr>
          <p:cNvSpPr/>
          <p:nvPr/>
        </p:nvSpPr>
        <p:spPr>
          <a:xfrm>
            <a:off x="8091922" y="432466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CF2AF5-6581-479D-96BE-4199D0D41133}"/>
              </a:ext>
            </a:extLst>
          </p:cNvPr>
          <p:cNvSpPr/>
          <p:nvPr/>
        </p:nvSpPr>
        <p:spPr>
          <a:xfrm>
            <a:off x="530402" y="4914389"/>
            <a:ext cx="3434317" cy="40011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16S sequencing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0F674A-F7F8-4F38-BBB2-8A93C6CC1612}"/>
              </a:ext>
            </a:extLst>
          </p:cNvPr>
          <p:cNvSpPr/>
          <p:nvPr/>
        </p:nvSpPr>
        <p:spPr>
          <a:xfrm>
            <a:off x="5238761" y="4914389"/>
            <a:ext cx="3313638" cy="40011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Targeted 16S sequencing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6F552AB-D3DB-4533-A056-EF361E7DDCDA}"/>
              </a:ext>
            </a:extLst>
          </p:cNvPr>
          <p:cNvSpPr/>
          <p:nvPr/>
        </p:nvSpPr>
        <p:spPr>
          <a:xfrm rot="16200000">
            <a:off x="3719566" y="4994770"/>
            <a:ext cx="170486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B6A9C6A9-A5B4-43A1-A02F-1A438FFCF895}"/>
              </a:ext>
            </a:extLst>
          </p:cNvPr>
          <p:cNvSpPr/>
          <p:nvPr/>
        </p:nvSpPr>
        <p:spPr>
          <a:xfrm rot="16200000">
            <a:off x="4099444" y="4960905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C8CA016B-614B-4DB8-8093-F68572678D88}"/>
              </a:ext>
            </a:extLst>
          </p:cNvPr>
          <p:cNvSpPr/>
          <p:nvPr/>
        </p:nvSpPr>
        <p:spPr>
          <a:xfrm rot="5400000">
            <a:off x="4924574" y="4942089"/>
            <a:ext cx="161668" cy="361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81B224DF-D116-4D04-A5D8-9B2C95EBF257}"/>
              </a:ext>
            </a:extLst>
          </p:cNvPr>
          <p:cNvSpPr/>
          <p:nvPr/>
        </p:nvSpPr>
        <p:spPr>
          <a:xfrm>
            <a:off x="2042263" y="5380049"/>
            <a:ext cx="235823" cy="957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1D426031-CD4A-4728-9DDF-ECE5F4872841}"/>
              </a:ext>
            </a:extLst>
          </p:cNvPr>
          <p:cNvSpPr/>
          <p:nvPr/>
        </p:nvSpPr>
        <p:spPr>
          <a:xfrm>
            <a:off x="6792568" y="5360140"/>
            <a:ext cx="235823" cy="9573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878ED-DE47-42BF-B38B-A40959FF87AE}"/>
              </a:ext>
            </a:extLst>
          </p:cNvPr>
          <p:cNvSpPr/>
          <p:nvPr/>
        </p:nvSpPr>
        <p:spPr>
          <a:xfrm>
            <a:off x="440430" y="6408812"/>
            <a:ext cx="8111969" cy="372080"/>
          </a:xfrm>
          <a:prstGeom prst="rect">
            <a:avLst/>
          </a:prstGeom>
          <a:solidFill>
            <a:srgbClr val="00206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with Diet, Clinical Phenotype</a:t>
            </a:r>
          </a:p>
        </p:txBody>
      </p:sp>
    </p:spTree>
    <p:extLst>
      <p:ext uri="{BB962C8B-B14F-4D97-AF65-F5344CB8AC3E}">
        <p14:creationId xmlns:p14="http://schemas.microsoft.com/office/powerpoint/2010/main" val="2371314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9FC1D-57BF-4B87-ABD8-E1CF5A63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51" y="3014388"/>
            <a:ext cx="6847115" cy="671286"/>
          </a:xfrm>
        </p:spPr>
        <p:txBody>
          <a:bodyPr/>
          <a:lstStyle/>
          <a:p>
            <a:r>
              <a:rPr lang="en-IN" dirty="0"/>
              <a:t>Again some basics to keep in mind</a:t>
            </a:r>
          </a:p>
        </p:txBody>
      </p:sp>
    </p:spTree>
    <p:extLst>
      <p:ext uri="{BB962C8B-B14F-4D97-AF65-F5344CB8AC3E}">
        <p14:creationId xmlns:p14="http://schemas.microsoft.com/office/powerpoint/2010/main" val="776005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C4C8-A90E-4B04-B4A2-E8BB26EF7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Say we are comparing values belonging to two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420C-6D61-43F0-B773-8C60A960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1161213"/>
          </a:xfrm>
        </p:spPr>
        <p:txBody>
          <a:bodyPr>
            <a:normAutofit/>
          </a:bodyPr>
          <a:lstStyle/>
          <a:p>
            <a:r>
              <a:rPr lang="en-IN" dirty="0"/>
              <a:t>These values belonging to the same measured feature: say BMI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A99605-AA80-42D0-93A8-F2B11F5235CA}"/>
              </a:ext>
            </a:extLst>
          </p:cNvPr>
          <p:cNvSpPr txBox="1">
            <a:spLocks/>
          </p:cNvSpPr>
          <p:nvPr/>
        </p:nvSpPr>
        <p:spPr>
          <a:xfrm>
            <a:off x="2405" y="2138414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3C2C4-FD66-4E27-BE64-D15D4755D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067"/>
            <a:ext cx="4693632" cy="1943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C4F29-7EEB-45E1-AD34-65EA8EF7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633" y="2510019"/>
            <a:ext cx="4450367" cy="194374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CB0F9F-0449-4D60-B11B-5A14687262A0}"/>
              </a:ext>
            </a:extLst>
          </p:cNvPr>
          <p:cNvSpPr txBox="1">
            <a:spLocks/>
          </p:cNvSpPr>
          <p:nvPr/>
        </p:nvSpPr>
        <p:spPr>
          <a:xfrm>
            <a:off x="4630565" y="2165688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B03E28-3737-44F7-9E84-8B0B351E8166}"/>
              </a:ext>
            </a:extLst>
          </p:cNvPr>
          <p:cNvSpPr txBox="1">
            <a:spLocks/>
          </p:cNvSpPr>
          <p:nvPr/>
        </p:nvSpPr>
        <p:spPr>
          <a:xfrm>
            <a:off x="800" y="4572005"/>
            <a:ext cx="7772401" cy="11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Comparison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8AADA3-D54F-4E9C-A519-6D5BEA93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998" y="4991969"/>
            <a:ext cx="4450367" cy="18660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484B98-2617-41A1-8A77-4CD5C9D3B3A0}"/>
              </a:ext>
            </a:extLst>
          </p:cNvPr>
          <p:cNvSpPr txBox="1"/>
          <p:nvPr/>
        </p:nvSpPr>
        <p:spPr>
          <a:xfrm>
            <a:off x="3358220" y="2588949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AEFBAC-E0B1-43C1-9F97-8180EE59F730}"/>
              </a:ext>
            </a:extLst>
          </p:cNvPr>
          <p:cNvSpPr txBox="1"/>
          <p:nvPr/>
        </p:nvSpPr>
        <p:spPr>
          <a:xfrm>
            <a:off x="1434667" y="3417868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67A79A-D960-4C73-9156-FABA6A886DA3}"/>
              </a:ext>
            </a:extLst>
          </p:cNvPr>
          <p:cNvSpPr txBox="1"/>
          <p:nvPr/>
        </p:nvSpPr>
        <p:spPr>
          <a:xfrm>
            <a:off x="7837874" y="2517854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8A571C-A2C8-4DE5-8198-40DE541B6000}"/>
              </a:ext>
            </a:extLst>
          </p:cNvPr>
          <p:cNvSpPr txBox="1"/>
          <p:nvPr/>
        </p:nvSpPr>
        <p:spPr>
          <a:xfrm>
            <a:off x="5914321" y="3346773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D4A451-D688-4F46-A107-F575AF28EE3B}"/>
              </a:ext>
            </a:extLst>
          </p:cNvPr>
          <p:cNvSpPr txBox="1"/>
          <p:nvPr/>
        </p:nvSpPr>
        <p:spPr>
          <a:xfrm>
            <a:off x="3216144" y="5022540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FC6284-5E09-49EB-A170-277A0DACC760}"/>
              </a:ext>
            </a:extLst>
          </p:cNvPr>
          <p:cNvSpPr txBox="1"/>
          <p:nvPr/>
        </p:nvSpPr>
        <p:spPr>
          <a:xfrm>
            <a:off x="1292591" y="5851459"/>
            <a:ext cx="8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66FF"/>
                </a:solidFill>
              </a:rPr>
              <a:t>Group2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92A3F8-CF66-4676-B42F-D938F9BFD77F}"/>
              </a:ext>
            </a:extLst>
          </p:cNvPr>
          <p:cNvSpPr txBox="1"/>
          <p:nvPr/>
        </p:nvSpPr>
        <p:spPr>
          <a:xfrm>
            <a:off x="4860758" y="5768280"/>
            <a:ext cx="367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66FF"/>
                </a:solidFill>
              </a:rPr>
              <a:t>In which of the comparisons, do you see the strongest separation between the two groups?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8F82AA-04D8-4757-BF79-FB70A23AFE5B}"/>
              </a:ext>
            </a:extLst>
          </p:cNvPr>
          <p:cNvSpPr txBox="1"/>
          <p:nvPr/>
        </p:nvSpPr>
        <p:spPr>
          <a:xfrm>
            <a:off x="4868777" y="4544267"/>
            <a:ext cx="3676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66FF"/>
                </a:solidFill>
              </a:rPr>
              <a:t>For all three scenarios, the mean of Group1 is 15 and mean of Group2 is 10</a:t>
            </a:r>
          </a:p>
        </p:txBody>
      </p:sp>
    </p:spTree>
    <p:extLst>
      <p:ext uri="{BB962C8B-B14F-4D97-AF65-F5344CB8AC3E}">
        <p14:creationId xmlns:p14="http://schemas.microsoft.com/office/powerpoint/2010/main" val="2663364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39CA4E-BF5F-D5D2-BFED-D4AEBB727CA1}"/>
              </a:ext>
            </a:extLst>
          </p:cNvPr>
          <p:cNvSpPr txBox="1">
            <a:spLocks/>
          </p:cNvSpPr>
          <p:nvPr/>
        </p:nvSpPr>
        <p:spPr>
          <a:xfrm>
            <a:off x="1168942" y="2611800"/>
            <a:ext cx="6739646" cy="1405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smtClean="0">
                <a:solidFill>
                  <a:srgbClr val="3DACA7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r>
              <a:rPr lang="en-IE" dirty="0"/>
              <a:t>Alpha Diversity, Beta Diversity, Distance Measures</a:t>
            </a:r>
          </a:p>
        </p:txBody>
      </p:sp>
    </p:spTree>
    <p:extLst>
      <p:ext uri="{BB962C8B-B14F-4D97-AF65-F5344CB8AC3E}">
        <p14:creationId xmlns:p14="http://schemas.microsoft.com/office/powerpoint/2010/main" val="1434990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8CCAA-7884-40BC-B9CB-ED3BBF49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Say we are trying to identify relationships between two sets of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1E3D-39E4-4F9F-AB1E-6FF1DA3A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3" y="2228905"/>
            <a:ext cx="3528910" cy="3421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158A3-FA41-4EFD-94E0-30BF5BAD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02" y="2228905"/>
            <a:ext cx="3701869" cy="34496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B25EA3-A5E7-4A52-95D8-89BA7407E756}"/>
              </a:ext>
            </a:extLst>
          </p:cNvPr>
          <p:cNvSpPr txBox="1"/>
          <p:nvPr/>
        </p:nvSpPr>
        <p:spPr>
          <a:xfrm>
            <a:off x="388572" y="5873105"/>
            <a:ext cx="352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B2 increases at 2 times the rate of B1, but there is lot of spread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66BA57-6610-4B93-AE44-D6C5044639EF}"/>
              </a:ext>
            </a:extLst>
          </p:cNvPr>
          <p:cNvSpPr txBox="1"/>
          <p:nvPr/>
        </p:nvSpPr>
        <p:spPr>
          <a:xfrm>
            <a:off x="4920477" y="5852250"/>
            <a:ext cx="3528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B2 increases at just 1.1 times the rate of B1, but the spread is very little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600B1-EB1C-44AE-AA53-A5A4908AFA61}"/>
              </a:ext>
            </a:extLst>
          </p:cNvPr>
          <p:cNvSpPr txBox="1"/>
          <p:nvPr/>
        </p:nvSpPr>
        <p:spPr>
          <a:xfrm>
            <a:off x="685800" y="1517410"/>
            <a:ext cx="738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0066FF"/>
                </a:solidFill>
              </a:rPr>
              <a:t>Which of the scenarios has a stronger relationship?</a:t>
            </a:r>
          </a:p>
        </p:txBody>
      </p:sp>
    </p:spTree>
    <p:extLst>
      <p:ext uri="{BB962C8B-B14F-4D97-AF65-F5344CB8AC3E}">
        <p14:creationId xmlns:p14="http://schemas.microsoft.com/office/powerpoint/2010/main" val="2327243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C2742-2EF6-4E0F-9561-D688E4C2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Statistical tests/analysis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4AD6-6F10-4EB2-BBF9-36DFD7AE5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Have two components:</a:t>
            </a:r>
          </a:p>
          <a:p>
            <a:pPr lvl="1"/>
            <a:r>
              <a:rPr lang="en-IN" dirty="0"/>
              <a:t>Effect Size: Magnitude of relationship</a:t>
            </a:r>
          </a:p>
          <a:p>
            <a:pPr lvl="1"/>
            <a:r>
              <a:rPr lang="en-IN" dirty="0"/>
              <a:t>Significance: Inverse indicator of spread. Probability of observing this difference at random (given the spread)</a:t>
            </a:r>
          </a:p>
        </p:txBody>
      </p:sp>
    </p:spTree>
    <p:extLst>
      <p:ext uri="{BB962C8B-B14F-4D97-AF65-F5344CB8AC3E}">
        <p14:creationId xmlns:p14="http://schemas.microsoft.com/office/powerpoint/2010/main" val="2489634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51162-3BE7-4ACA-A9C9-77DFFB49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2" y="2769020"/>
            <a:ext cx="6847115" cy="671286"/>
          </a:xfrm>
        </p:spPr>
        <p:txBody>
          <a:bodyPr/>
          <a:lstStyle/>
          <a:p>
            <a:r>
              <a:rPr lang="en-IN" dirty="0"/>
              <a:t>Lets go back to our topics</a:t>
            </a:r>
          </a:p>
        </p:txBody>
      </p:sp>
    </p:spTree>
    <p:extLst>
      <p:ext uri="{BB962C8B-B14F-4D97-AF65-F5344CB8AC3E}">
        <p14:creationId xmlns:p14="http://schemas.microsoft.com/office/powerpoint/2010/main" val="2474984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C2142-90C9-B764-A53C-12241A09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20" y="2656462"/>
            <a:ext cx="7417340" cy="154507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Single Host Trait – Association with Single Microbiome Trait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32664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B01700-C924-9306-2C68-C84CCB32E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IE" dirty="0"/>
              <a:t>Different Methods: Single Trait – Single Taxa or Taxa-Groups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6F6C0F-05FC-3422-899E-70415DA9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412"/>
            <a:ext cx="9144000" cy="45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48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F542D1-7FCF-4777-9686-64B1BB0B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75" y="241953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One example: Microbiome traits with single categorical host traits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76501-4BB1-4AA2-B29B-C9D15B030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7"/>
          <a:stretch/>
        </p:blipFill>
        <p:spPr>
          <a:xfrm>
            <a:off x="154004" y="2795031"/>
            <a:ext cx="3291840" cy="4026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020C5-2CE0-45D4-8687-DA33BA7F8A2A}"/>
              </a:ext>
            </a:extLst>
          </p:cNvPr>
          <p:cNvSpPr txBox="1"/>
          <p:nvPr/>
        </p:nvSpPr>
        <p:spPr>
          <a:xfrm>
            <a:off x="1029902" y="2116990"/>
            <a:ext cx="218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Mann-Whitney Test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BC464-CDB9-40EE-96A6-D4FD86B5ED64}"/>
              </a:ext>
            </a:extLst>
          </p:cNvPr>
          <p:cNvSpPr txBox="1"/>
          <p:nvPr/>
        </p:nvSpPr>
        <p:spPr>
          <a:xfrm>
            <a:off x="1029901" y="2471865"/>
            <a:ext cx="2184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*: P &lt;= 0.05</a:t>
            </a:r>
          </a:p>
          <a:p>
            <a:pPr algn="ctr"/>
            <a:r>
              <a:rPr lang="en-US" dirty="0"/>
              <a:t>**: P &lt;= 0.01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10EC07-2683-45D1-8869-973AAC11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827" y="3003448"/>
            <a:ext cx="1742173" cy="2140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9E954C-EFB0-4907-8BD6-AF705BA36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513" y="3003447"/>
            <a:ext cx="1562329" cy="2140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A3CEF9-8AE8-49CD-AD78-6E0E5AEFAF81}"/>
              </a:ext>
            </a:extLst>
          </p:cNvPr>
          <p:cNvSpPr txBox="1"/>
          <p:nvPr/>
        </p:nvSpPr>
        <p:spPr>
          <a:xfrm rot="16200000">
            <a:off x="3782897" y="3768290"/>
            <a:ext cx="1994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Abundance Change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Negative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B11FB-9E31-445B-8E19-89BE77A19D1D}"/>
              </a:ext>
            </a:extLst>
          </p:cNvPr>
          <p:cNvSpPr txBox="1"/>
          <p:nvPr/>
        </p:nvSpPr>
        <p:spPr>
          <a:xfrm rot="16200000">
            <a:off x="6112211" y="3768289"/>
            <a:ext cx="1994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Abundance Change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Positive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CF55A-07EC-48A4-8BB6-6FDADE7342EF}"/>
              </a:ext>
            </a:extLst>
          </p:cNvPr>
          <p:cNvSpPr txBox="1"/>
          <p:nvPr/>
        </p:nvSpPr>
        <p:spPr>
          <a:xfrm>
            <a:off x="5944747" y="5380522"/>
            <a:ext cx="315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Individuals with reduced frailty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192D00-8A11-48C3-AB3E-9C329D6D1419}"/>
              </a:ext>
            </a:extLst>
          </p:cNvPr>
          <p:cNvSpPr txBox="1"/>
          <p:nvPr/>
        </p:nvSpPr>
        <p:spPr>
          <a:xfrm>
            <a:off x="5992872" y="5984683"/>
            <a:ext cx="315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Individuals with increased or no change in frailty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5BE86B-059F-49B6-9738-5E17C42D23E0}"/>
              </a:ext>
            </a:extLst>
          </p:cNvPr>
          <p:cNvSpPr/>
          <p:nvPr/>
        </p:nvSpPr>
        <p:spPr>
          <a:xfrm>
            <a:off x="5550111" y="5380522"/>
            <a:ext cx="394636" cy="369332"/>
          </a:xfrm>
          <a:prstGeom prst="rect">
            <a:avLst/>
          </a:prstGeom>
          <a:solidFill>
            <a:srgbClr val="6495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A4C4C5-2C67-4775-BFE3-50EE9F08166E}"/>
              </a:ext>
            </a:extLst>
          </p:cNvPr>
          <p:cNvSpPr/>
          <p:nvPr/>
        </p:nvSpPr>
        <p:spPr>
          <a:xfrm>
            <a:off x="5550111" y="5984683"/>
            <a:ext cx="394636" cy="369332"/>
          </a:xfrm>
          <a:prstGeom prst="rect">
            <a:avLst/>
          </a:prstGeom>
          <a:solidFill>
            <a:srgbClr val="FF7F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E06C29-47AC-4908-9DA9-4EB8BB95C4AF}"/>
              </a:ext>
            </a:extLst>
          </p:cNvPr>
          <p:cNvSpPr/>
          <p:nvPr/>
        </p:nvSpPr>
        <p:spPr>
          <a:xfrm>
            <a:off x="3790794" y="1643413"/>
            <a:ext cx="1393887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Adherence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90CB038-07B8-4F98-AA24-D5C7711A89EF}"/>
              </a:ext>
            </a:extLst>
          </p:cNvPr>
          <p:cNvSpPr/>
          <p:nvPr/>
        </p:nvSpPr>
        <p:spPr>
          <a:xfrm>
            <a:off x="6007940" y="1159762"/>
            <a:ext cx="1515350" cy="6463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Positive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6BFF52-1DAE-4019-9008-DF6DEE4EE25B}"/>
              </a:ext>
            </a:extLst>
          </p:cNvPr>
          <p:cNvSpPr/>
          <p:nvPr/>
        </p:nvSpPr>
        <p:spPr>
          <a:xfrm>
            <a:off x="6007940" y="2238808"/>
            <a:ext cx="1515350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Negative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30FC00E-C17A-4F30-BD88-3D2F381787F7}"/>
              </a:ext>
            </a:extLst>
          </p:cNvPr>
          <p:cNvSpPr/>
          <p:nvPr/>
        </p:nvSpPr>
        <p:spPr>
          <a:xfrm rot="20084335">
            <a:off x="5441266" y="1626942"/>
            <a:ext cx="383095" cy="17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284C8CD-DFC0-4F28-8F09-97B1F7165366}"/>
              </a:ext>
            </a:extLst>
          </p:cNvPr>
          <p:cNvSpPr/>
          <p:nvPr/>
        </p:nvSpPr>
        <p:spPr>
          <a:xfrm rot="1921171">
            <a:off x="5454324" y="2204923"/>
            <a:ext cx="383095" cy="17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2CBFCF-D5DF-4AEC-9DEE-B28CDD9B71F4}"/>
              </a:ext>
            </a:extLst>
          </p:cNvPr>
          <p:cNvSpPr txBox="1"/>
          <p:nvPr/>
        </p:nvSpPr>
        <p:spPr>
          <a:xfrm>
            <a:off x="5352934" y="1915864"/>
            <a:ext cx="5007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FF0000"/>
                </a:solidFill>
              </a:rPr>
              <a:t>X</a:t>
            </a:r>
            <a:endParaRPr lang="en-IN" sz="38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3551E-70B6-4FE4-AB1A-3B9CA3C5673C}"/>
              </a:ext>
            </a:extLst>
          </p:cNvPr>
          <p:cNvSpPr txBox="1"/>
          <p:nvPr/>
        </p:nvSpPr>
        <p:spPr>
          <a:xfrm>
            <a:off x="5352934" y="1372073"/>
            <a:ext cx="5007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en-IN" sz="3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02F9C70-A058-4409-835C-5A109CD1AAFF}"/>
              </a:ext>
            </a:extLst>
          </p:cNvPr>
          <p:cNvSpPr/>
          <p:nvPr/>
        </p:nvSpPr>
        <p:spPr>
          <a:xfrm rot="1470418">
            <a:off x="7686564" y="1707807"/>
            <a:ext cx="383095" cy="17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7D53AE14-1CAC-4750-8745-C21669D9BD43}"/>
              </a:ext>
            </a:extLst>
          </p:cNvPr>
          <p:cNvSpPr/>
          <p:nvPr/>
        </p:nvSpPr>
        <p:spPr>
          <a:xfrm rot="20221528">
            <a:off x="7686564" y="2306467"/>
            <a:ext cx="383095" cy="179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C7E9C6-A958-4D20-971C-79EA29DF34FC}"/>
              </a:ext>
            </a:extLst>
          </p:cNvPr>
          <p:cNvSpPr txBox="1"/>
          <p:nvPr/>
        </p:nvSpPr>
        <p:spPr>
          <a:xfrm>
            <a:off x="7588686" y="2081939"/>
            <a:ext cx="5007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accent6">
                    <a:lumMod val="75000"/>
                  </a:schemeClr>
                </a:solidFill>
              </a:rPr>
              <a:t>√</a:t>
            </a:r>
            <a:endParaRPr lang="en-IN" sz="3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D80452-9C76-4185-B042-2400A3867E6D}"/>
              </a:ext>
            </a:extLst>
          </p:cNvPr>
          <p:cNvSpPr txBox="1"/>
          <p:nvPr/>
        </p:nvSpPr>
        <p:spPr>
          <a:xfrm>
            <a:off x="7588686" y="1432826"/>
            <a:ext cx="5007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FF0000"/>
                </a:solidFill>
              </a:rPr>
              <a:t>X</a:t>
            </a:r>
            <a:endParaRPr lang="en-IN" sz="3800" dirty="0">
              <a:solidFill>
                <a:srgbClr val="FF000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4505262-854E-48A9-836B-D3288C325F07}"/>
              </a:ext>
            </a:extLst>
          </p:cNvPr>
          <p:cNvSpPr/>
          <p:nvPr/>
        </p:nvSpPr>
        <p:spPr>
          <a:xfrm>
            <a:off x="8090604" y="1893335"/>
            <a:ext cx="1033001" cy="3540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Frailty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02BA61-9256-4062-B903-42275A97B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90" y="1111491"/>
            <a:ext cx="2839577" cy="11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38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4F779F-9570-6B7B-CAE3-71B09FA4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871" y="373177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(Microbiome traits with Categorical data)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8F04E-850B-9044-616D-31368FF4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354" y="3990074"/>
            <a:ext cx="3990975" cy="145126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5676C8-7290-9531-7975-825E98D1B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028072"/>
            <a:ext cx="7772401" cy="575263"/>
          </a:xfrm>
        </p:spPr>
        <p:txBody>
          <a:bodyPr>
            <a:normAutofit/>
          </a:bodyPr>
          <a:lstStyle/>
          <a:p>
            <a:r>
              <a:rPr lang="en-IN" sz="2400" dirty="0"/>
              <a:t>Different Types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98780C-2AFC-0722-6D22-A964EDE854CF}"/>
              </a:ext>
            </a:extLst>
          </p:cNvPr>
          <p:cNvSpPr txBox="1">
            <a:spLocks/>
          </p:cNvSpPr>
          <p:nvPr/>
        </p:nvSpPr>
        <p:spPr>
          <a:xfrm>
            <a:off x="687370" y="4490146"/>
            <a:ext cx="7772401" cy="57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Pearson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EF522A-C144-C01B-8ACB-8FCA69277E9D}"/>
              </a:ext>
            </a:extLst>
          </p:cNvPr>
          <p:cNvSpPr txBox="1">
            <a:spLocks/>
          </p:cNvSpPr>
          <p:nvPr/>
        </p:nvSpPr>
        <p:spPr>
          <a:xfrm>
            <a:off x="688939" y="5395444"/>
            <a:ext cx="7772401" cy="57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Spearman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E60259-052A-7382-9F0A-62B53A16B916}"/>
              </a:ext>
            </a:extLst>
          </p:cNvPr>
          <p:cNvSpPr txBox="1"/>
          <p:nvPr/>
        </p:nvSpPr>
        <p:spPr>
          <a:xfrm>
            <a:off x="2491957" y="5441747"/>
            <a:ext cx="5837437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400" dirty="0"/>
              <a:t>Same as Pearson but ranked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CB1A6D-3B10-8737-0D8D-4D0E4CEF1241}"/>
              </a:ext>
            </a:extLst>
          </p:cNvPr>
          <p:cNvSpPr txBox="1"/>
          <p:nvPr/>
        </p:nvSpPr>
        <p:spPr>
          <a:xfrm>
            <a:off x="721686" y="1157590"/>
            <a:ext cx="8422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strongly changes in diet are associated with changes in microbiome composition across individuals</a:t>
            </a:r>
            <a:endParaRPr lang="en-IN" sz="2400" dirty="0"/>
          </a:p>
        </p:txBody>
      </p:sp>
      <p:pic>
        <p:nvPicPr>
          <p:cNvPr id="18" name="Picture 17" descr="A diagram of negative correlation&#10;&#10;AI-generated content may be incorrect.">
            <a:extLst>
              <a:ext uri="{FF2B5EF4-FFF2-40B4-BE49-F238E27FC236}">
                <a16:creationId xmlns:a16="http://schemas.microsoft.com/office/drawing/2014/main" id="{C9FED4E4-D28A-1251-F49C-94085F5ED9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" t="13541" r="5426" b="15375"/>
          <a:stretch>
            <a:fillRect/>
          </a:stretch>
        </p:blipFill>
        <p:spPr>
          <a:xfrm>
            <a:off x="2207242" y="1973205"/>
            <a:ext cx="5019499" cy="204574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F8839A-1B46-414A-9992-076015A9C50D}"/>
              </a:ext>
            </a:extLst>
          </p:cNvPr>
          <p:cNvSpPr txBox="1">
            <a:spLocks/>
          </p:cNvSpPr>
          <p:nvPr/>
        </p:nvSpPr>
        <p:spPr>
          <a:xfrm>
            <a:off x="721686" y="6282737"/>
            <a:ext cx="7772401" cy="57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Kendall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01113B-1BCA-44CD-BB95-4FD09E0B65F0}"/>
              </a:ext>
            </a:extLst>
          </p:cNvPr>
          <p:cNvSpPr txBox="1"/>
          <p:nvPr/>
        </p:nvSpPr>
        <p:spPr>
          <a:xfrm>
            <a:off x="2524704" y="6329040"/>
            <a:ext cx="5837437" cy="461665"/>
          </a:xfrm>
          <a:prstGeom prst="rect">
            <a:avLst/>
          </a:prstGeom>
          <a:solidFill>
            <a:schemeClr val="bg2"/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2400" dirty="0"/>
              <a:t>For Sparse Data</a:t>
            </a:r>
          </a:p>
        </p:txBody>
      </p:sp>
    </p:spTree>
    <p:extLst>
      <p:ext uri="{BB962C8B-B14F-4D97-AF65-F5344CB8AC3E}">
        <p14:creationId xmlns:p14="http://schemas.microsoft.com/office/powerpoint/2010/main" val="36625322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253BD4-A852-421B-A9C3-F959B927B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example: Correlation analysis of Microbiome traits with continuous host traits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3E23D-4FEA-488C-9DAE-C7DEBC18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1306285"/>
            <a:ext cx="2957156" cy="556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46E23-0D5E-49C9-8AFB-636F3C3AF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361" y="1186543"/>
            <a:ext cx="4357125" cy="169141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3C3BEE-D0B3-4E7D-9A4E-F5CED0BB9E52}"/>
              </a:ext>
            </a:extLst>
          </p:cNvPr>
          <p:cNvSpPr/>
          <p:nvPr/>
        </p:nvSpPr>
        <p:spPr>
          <a:xfrm>
            <a:off x="3972312" y="3105834"/>
            <a:ext cx="1515350" cy="64633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Positive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E0B83E-99AD-42DA-805E-8F419977210A}"/>
              </a:ext>
            </a:extLst>
          </p:cNvPr>
          <p:cNvSpPr/>
          <p:nvPr/>
        </p:nvSpPr>
        <p:spPr>
          <a:xfrm>
            <a:off x="6912320" y="3105833"/>
            <a:ext cx="1515350" cy="64633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Diet Negative Microbes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38A60E-0AA9-46DE-B210-A6AE179E7DD2}"/>
              </a:ext>
            </a:extLst>
          </p:cNvPr>
          <p:cNvSpPr/>
          <p:nvPr/>
        </p:nvSpPr>
        <p:spPr>
          <a:xfrm>
            <a:off x="4572000" y="3980040"/>
            <a:ext cx="293914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FA28B76-7CE9-4662-AB9B-CB40FCA365B9}"/>
              </a:ext>
            </a:extLst>
          </p:cNvPr>
          <p:cNvSpPr/>
          <p:nvPr/>
        </p:nvSpPr>
        <p:spPr>
          <a:xfrm>
            <a:off x="7522029" y="3980040"/>
            <a:ext cx="293914" cy="6463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83A961-6642-4020-954D-9D501C99BBCD}"/>
              </a:ext>
            </a:extLst>
          </p:cNvPr>
          <p:cNvSpPr/>
          <p:nvPr/>
        </p:nvSpPr>
        <p:spPr>
          <a:xfrm>
            <a:off x="3961282" y="4926315"/>
            <a:ext cx="4466388" cy="15289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cognitive function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inflammation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Increased physical function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(Reduced Frailty)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 Depression</a:t>
            </a:r>
            <a:endParaRPr lang="en-IN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FE18E9-FDEC-4527-BB83-981F6E4CE3CC}"/>
              </a:ext>
            </a:extLst>
          </p:cNvPr>
          <p:cNvSpPr txBox="1"/>
          <p:nvPr/>
        </p:nvSpPr>
        <p:spPr>
          <a:xfrm>
            <a:off x="3577745" y="4118539"/>
            <a:ext cx="24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Negatively influences</a:t>
            </a:r>
            <a:endParaRPr lang="en-IN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369650-023D-4008-9AD0-768332B3ED01}"/>
              </a:ext>
            </a:extLst>
          </p:cNvPr>
          <p:cNvSpPr txBox="1"/>
          <p:nvPr/>
        </p:nvSpPr>
        <p:spPr>
          <a:xfrm>
            <a:off x="6573854" y="4087585"/>
            <a:ext cx="24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Positively influences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13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CFBC-7D37-213B-6D62-45D7DE0D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75770"/>
            <a:ext cx="7609113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PERMANOVA (Associating overall microbiome beta-diversity with single host-traits)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092F1-5548-606E-1D8A-D5B2E4F5F51B}"/>
              </a:ext>
            </a:extLst>
          </p:cNvPr>
          <p:cNvSpPr txBox="1"/>
          <p:nvPr/>
        </p:nvSpPr>
        <p:spPr>
          <a:xfrm>
            <a:off x="245957" y="1374252"/>
            <a:ext cx="8573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PERMANOVA = Permutational Multivariate Analysis of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statistical test to compare microbiome compositions across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 on distance matrices (e.g., Bray-Curtis or </a:t>
            </a:r>
            <a:r>
              <a:rPr lang="en-US" sz="2800" dirty="0" err="1"/>
              <a:t>UniFrac</a:t>
            </a:r>
            <a:r>
              <a:rPr lang="en-US" sz="2800" dirty="0"/>
              <a:t>), not individual microbes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Commonly used to test microbiome differences by:</a:t>
            </a:r>
          </a:p>
          <a:p>
            <a:pPr marL="965200" indent="-342900">
              <a:buFont typeface="Wingdings" panose="05000000000000000000" pitchFamily="2" charset="2"/>
              <a:buChar char="ü"/>
            </a:pPr>
            <a:r>
              <a:rPr lang="en-IN" sz="2800" dirty="0"/>
              <a:t>Disease status</a:t>
            </a:r>
          </a:p>
          <a:p>
            <a:pPr marL="965200" indent="-342900">
              <a:buFont typeface="Wingdings" panose="05000000000000000000" pitchFamily="2" charset="2"/>
              <a:buChar char="ü"/>
            </a:pPr>
            <a:r>
              <a:rPr lang="en-IN" sz="2800" dirty="0"/>
              <a:t>Diet or lifestyle</a:t>
            </a:r>
          </a:p>
          <a:p>
            <a:pPr marL="965200" indent="-342900">
              <a:buFont typeface="Wingdings" panose="05000000000000000000" pitchFamily="2" charset="2"/>
              <a:buChar char="ü"/>
            </a:pPr>
            <a:r>
              <a:rPr lang="en-IN" sz="2800" dirty="0"/>
              <a:t>Environmental conditions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1684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024B-68D6-44AE-A6BD-FBFB0695E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62" y="215337"/>
            <a:ext cx="6847115" cy="671286"/>
          </a:xfrm>
        </p:spPr>
        <p:txBody>
          <a:bodyPr/>
          <a:lstStyle/>
          <a:p>
            <a:r>
              <a:rPr lang="en-IN" dirty="0"/>
              <a:t>One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71DC5-57F2-4636-8AAB-23D26D68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1371600"/>
            <a:ext cx="4357125" cy="1691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68B34-23BD-4A22-A01D-F7094677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50" y="1203441"/>
            <a:ext cx="3905382" cy="2804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81378-2A47-4542-A604-82AFCCE8D3BD}"/>
              </a:ext>
            </a:extLst>
          </p:cNvPr>
          <p:cNvSpPr txBox="1"/>
          <p:nvPr/>
        </p:nvSpPr>
        <p:spPr>
          <a:xfrm>
            <a:off x="159026" y="3105834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Country of residence significantly influences microbiome composition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BB9D2-9644-4417-BC88-55FF4EBEC08C}"/>
              </a:ext>
            </a:extLst>
          </p:cNvPr>
          <p:cNvSpPr txBox="1"/>
          <p:nvPr/>
        </p:nvSpPr>
        <p:spPr>
          <a:xfrm>
            <a:off x="159026" y="3784823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Compatriots have similar microbiome composition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72817-AB72-495B-9590-F23CE4AF3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32" y="4053029"/>
            <a:ext cx="2823384" cy="28049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CF002-E496-4D5B-A05E-06B23F6DEB6C}"/>
              </a:ext>
            </a:extLst>
          </p:cNvPr>
          <p:cNvSpPr txBox="1"/>
          <p:nvPr/>
        </p:nvSpPr>
        <p:spPr>
          <a:xfrm>
            <a:off x="1302024" y="4535938"/>
            <a:ext cx="3918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Same thing for dietary consumption patterns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DC9F4-B043-4845-B049-B1D2C1926664}"/>
              </a:ext>
            </a:extLst>
          </p:cNvPr>
          <p:cNvSpPr txBox="1"/>
          <p:nvPr/>
        </p:nvSpPr>
        <p:spPr>
          <a:xfrm>
            <a:off x="159026" y="5486206"/>
            <a:ext cx="4891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question: How do we check if dietary consumption patterns are associated with microbiome composition</a:t>
            </a:r>
            <a:endParaRPr lang="en-IN" sz="2000" dirty="0">
              <a:solidFill>
                <a:srgbClr val="006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C684-3360-4F73-A0EB-5344284E5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Alpha and Beta diversity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84BB3-9356-4CCB-84B6-E62891A29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Alpha diversity: How diverse is a given community?</a:t>
            </a:r>
          </a:p>
          <a:p>
            <a:r>
              <a:rPr lang="en-IN" dirty="0"/>
              <a:t>Beta diversity: How diverse are the different communities with respect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53257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806572-7E62-3532-83C0-10DA48CB7421}"/>
              </a:ext>
            </a:extLst>
          </p:cNvPr>
          <p:cNvSpPr txBox="1"/>
          <p:nvPr/>
        </p:nvSpPr>
        <p:spPr>
          <a:xfrm>
            <a:off x="437745" y="1190173"/>
            <a:ext cx="4319248" cy="4989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Do the patterns in microbiome composition matches between groups (groups like Disease status, Dietary style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etc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individuals with similar diet patterns have similar gut microbiome compositions, Procrustes analysis would show a strong alignment between the Diet and microbiome</a:t>
            </a:r>
          </a:p>
        </p:txBody>
      </p:sp>
      <p:pic>
        <p:nvPicPr>
          <p:cNvPr id="6" name="Picture 5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ACE783A3-BFD4-A94F-6ABD-468A37D3E2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25" y="1751158"/>
            <a:ext cx="3829050" cy="330255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AB11D-F19E-7FAA-39C6-28ED7A1A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19314"/>
            <a:ext cx="6847115" cy="67128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0" kern="1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 way of answering this is using PROCUSTE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7FAE8-18B2-C6E3-6AD2-B771350B9BA1}"/>
              </a:ext>
            </a:extLst>
          </p:cNvPr>
          <p:cNvSpPr txBox="1"/>
          <p:nvPr/>
        </p:nvSpPr>
        <p:spPr>
          <a:xfrm rot="16200000">
            <a:off x="6855380" y="3253236"/>
            <a:ext cx="3947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>
                <a:hlinkClick r:id="rId3"/>
              </a:rPr>
              <a:t>https://www.sciencedirect.com/science/article/pii/S0169743923000916</a:t>
            </a:r>
            <a:r>
              <a:rPr lang="en-IN" sz="10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FD12B6-CF56-3AA5-E734-1B12DE42846D}"/>
              </a:ext>
            </a:extLst>
          </p:cNvPr>
          <p:cNvSpPr txBox="1"/>
          <p:nvPr/>
        </p:nvSpPr>
        <p:spPr>
          <a:xfrm>
            <a:off x="4756993" y="1071781"/>
            <a:ext cx="382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Operations in PROCUSTE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DC5-C349-095F-0467-034A9517A430}"/>
              </a:ext>
            </a:extLst>
          </p:cNvPr>
          <p:cNvSpPr txBox="1"/>
          <p:nvPr/>
        </p:nvSpPr>
        <p:spPr>
          <a:xfrm>
            <a:off x="4409724" y="5706088"/>
            <a:ext cx="46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/>
              </a:rPr>
              <a:t>https://www.rdocumentation.org/packages/ade4/versions/1.7-23/topics/procuste.randtest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1043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301F46-1803-4AE1-B299-DC58E6E4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the PROCUSTE analysis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BEEF0-180C-4844-BB42-E9498F58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0" y="3151363"/>
            <a:ext cx="8232482" cy="3387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2BA60-FE00-4390-A117-F8DFF4C1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6" y="1371600"/>
            <a:ext cx="4357125" cy="16914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162C18-FD54-4A24-BDC6-518D42C4BD94}"/>
              </a:ext>
            </a:extLst>
          </p:cNvPr>
          <p:cNvCxnSpPr>
            <a:cxnSpLocks/>
          </p:cNvCxnSpPr>
          <p:nvPr/>
        </p:nvCxnSpPr>
        <p:spPr>
          <a:xfrm>
            <a:off x="4332514" y="4288971"/>
            <a:ext cx="3951515" cy="1556658"/>
          </a:xfrm>
          <a:prstGeom prst="line">
            <a:avLst/>
          </a:prstGeom>
          <a:ln w="66675">
            <a:solidFill>
              <a:srgbClr val="2616F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F702B9-99A7-4EAD-826A-A5260CFBECC3}"/>
              </a:ext>
            </a:extLst>
          </p:cNvPr>
          <p:cNvCxnSpPr>
            <a:cxnSpLocks/>
          </p:cNvCxnSpPr>
          <p:nvPr/>
        </p:nvCxnSpPr>
        <p:spPr>
          <a:xfrm>
            <a:off x="2166257" y="3444016"/>
            <a:ext cx="0" cy="3183017"/>
          </a:xfrm>
          <a:prstGeom prst="line">
            <a:avLst/>
          </a:prstGeom>
          <a:ln w="66675">
            <a:solidFill>
              <a:srgbClr val="2616F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05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8904C7-FD23-475A-9EDC-4CEC0EB89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8" y="1190173"/>
            <a:ext cx="7697805" cy="4989967"/>
          </a:xfrm>
        </p:spPr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EB31F9-A3EC-4FD7-97EC-0CD848BE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More on PERMANOVA and PROCUSTE</a:t>
            </a:r>
          </a:p>
        </p:txBody>
      </p:sp>
    </p:spTree>
    <p:extLst>
      <p:ext uri="{BB962C8B-B14F-4D97-AF65-F5344CB8AC3E}">
        <p14:creationId xmlns:p14="http://schemas.microsoft.com/office/powerpoint/2010/main" val="1067576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27944-7045-4DD4-28D6-1EF30DD2A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393" y="3093357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Inferring Microbiome Function from 16S amplicon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074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CE83-4521-4624-B9D0-A87BB95F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Inferring function from marker genes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A0FF-FA0B-4652-8760-4A675E16F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671287"/>
          </a:xfrm>
        </p:spPr>
        <p:txBody>
          <a:bodyPr/>
          <a:lstStyle/>
          <a:p>
            <a:r>
              <a:rPr lang="en-IE" dirty="0"/>
              <a:t>Two linked questions in a metagenomic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C9456-B50C-4744-82B8-29591AC8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4" y="1868263"/>
            <a:ext cx="5604615" cy="1983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761A4-06CF-4D67-8FBC-9467879C7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31" y="4478110"/>
            <a:ext cx="5978900" cy="194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10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64F6-F2D5-4361-9EC5-EAAE75CD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Whole genome sequencing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672FD-DD2F-41BA-B45D-0EC1FEB0843B}"/>
              </a:ext>
            </a:extLst>
          </p:cNvPr>
          <p:cNvSpPr txBox="1"/>
          <p:nvPr/>
        </p:nvSpPr>
        <p:spPr>
          <a:xfrm>
            <a:off x="300990" y="3105150"/>
            <a:ext cx="2438400" cy="954107"/>
          </a:xfrm>
          <a:prstGeom prst="rect">
            <a:avLst/>
          </a:prstGeom>
          <a:solidFill>
            <a:srgbClr val="CCCC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800" dirty="0"/>
              <a:t>Metagenomic Data Set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0914BE9-368A-43F9-A31C-90C2E97610E3}"/>
              </a:ext>
            </a:extLst>
          </p:cNvPr>
          <p:cNvSpPr/>
          <p:nvPr/>
        </p:nvSpPr>
        <p:spPr>
          <a:xfrm>
            <a:off x="2926080" y="1885950"/>
            <a:ext cx="3017520" cy="1736333"/>
          </a:xfrm>
          <a:custGeom>
            <a:avLst/>
            <a:gdLst>
              <a:gd name="connsiteX0" fmla="*/ 0 w 2503170"/>
              <a:gd name="connsiteY0" fmla="*/ 1703070 h 1736333"/>
              <a:gd name="connsiteX1" fmla="*/ 822960 w 2503170"/>
              <a:gd name="connsiteY1" fmla="*/ 1714500 h 1736333"/>
              <a:gd name="connsiteX2" fmla="*/ 1143000 w 2503170"/>
              <a:gd name="connsiteY2" fmla="*/ 1451610 h 1736333"/>
              <a:gd name="connsiteX3" fmla="*/ 1314450 w 2503170"/>
              <a:gd name="connsiteY3" fmla="*/ 1017270 h 1736333"/>
              <a:gd name="connsiteX4" fmla="*/ 1680210 w 2503170"/>
              <a:gd name="connsiteY4" fmla="*/ 205740 h 1736333"/>
              <a:gd name="connsiteX5" fmla="*/ 2503170 w 2503170"/>
              <a:gd name="connsiteY5" fmla="*/ 0 h 173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3170" h="1736333">
                <a:moveTo>
                  <a:pt x="0" y="1703070"/>
                </a:moveTo>
                <a:cubicBezTo>
                  <a:pt x="316230" y="1729740"/>
                  <a:pt x="632460" y="1756410"/>
                  <a:pt x="822960" y="1714500"/>
                </a:cubicBezTo>
                <a:cubicBezTo>
                  <a:pt x="1013460" y="1672590"/>
                  <a:pt x="1061085" y="1567815"/>
                  <a:pt x="1143000" y="1451610"/>
                </a:cubicBezTo>
                <a:cubicBezTo>
                  <a:pt x="1224915" y="1335405"/>
                  <a:pt x="1224915" y="1224915"/>
                  <a:pt x="1314450" y="1017270"/>
                </a:cubicBezTo>
                <a:cubicBezTo>
                  <a:pt x="1403985" y="809625"/>
                  <a:pt x="1482090" y="375285"/>
                  <a:pt x="1680210" y="205740"/>
                </a:cubicBezTo>
                <a:cubicBezTo>
                  <a:pt x="1878330" y="36195"/>
                  <a:pt x="2190750" y="18097"/>
                  <a:pt x="2503170" y="0"/>
                </a:cubicBezTo>
              </a:path>
            </a:pathLst>
          </a:custGeom>
          <a:noFill/>
          <a:ln w="123825">
            <a:solidFill>
              <a:schemeClr val="accent1">
                <a:shade val="50000"/>
                <a:alpha val="7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DFCD5-F3B4-4123-BD91-C7300AF7E263}"/>
              </a:ext>
            </a:extLst>
          </p:cNvPr>
          <p:cNvSpPr txBox="1"/>
          <p:nvPr/>
        </p:nvSpPr>
        <p:spPr>
          <a:xfrm>
            <a:off x="6130290" y="1193452"/>
            <a:ext cx="2438400" cy="1384995"/>
          </a:xfrm>
          <a:prstGeom prst="rect">
            <a:avLst/>
          </a:prstGeom>
          <a:solidFill>
            <a:srgbClr val="00B0F0">
              <a:alpha val="70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800" dirty="0"/>
              <a:t>Taxa Abundance</a:t>
            </a:r>
          </a:p>
          <a:p>
            <a:pPr algn="ctr"/>
            <a:r>
              <a:rPr lang="en-IE" sz="2800" dirty="0"/>
              <a:t>Profile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E5507D-A8F3-431F-9C60-74EB9EFCA18D}"/>
              </a:ext>
            </a:extLst>
          </p:cNvPr>
          <p:cNvSpPr/>
          <p:nvPr/>
        </p:nvSpPr>
        <p:spPr>
          <a:xfrm flipV="1">
            <a:off x="2926080" y="3622283"/>
            <a:ext cx="3017520" cy="1452637"/>
          </a:xfrm>
          <a:custGeom>
            <a:avLst/>
            <a:gdLst>
              <a:gd name="connsiteX0" fmla="*/ 0 w 2503170"/>
              <a:gd name="connsiteY0" fmla="*/ 1703070 h 1736333"/>
              <a:gd name="connsiteX1" fmla="*/ 822960 w 2503170"/>
              <a:gd name="connsiteY1" fmla="*/ 1714500 h 1736333"/>
              <a:gd name="connsiteX2" fmla="*/ 1143000 w 2503170"/>
              <a:gd name="connsiteY2" fmla="*/ 1451610 h 1736333"/>
              <a:gd name="connsiteX3" fmla="*/ 1314450 w 2503170"/>
              <a:gd name="connsiteY3" fmla="*/ 1017270 h 1736333"/>
              <a:gd name="connsiteX4" fmla="*/ 1680210 w 2503170"/>
              <a:gd name="connsiteY4" fmla="*/ 205740 h 1736333"/>
              <a:gd name="connsiteX5" fmla="*/ 2503170 w 2503170"/>
              <a:gd name="connsiteY5" fmla="*/ 0 h 173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03170" h="1736333">
                <a:moveTo>
                  <a:pt x="0" y="1703070"/>
                </a:moveTo>
                <a:cubicBezTo>
                  <a:pt x="316230" y="1729740"/>
                  <a:pt x="632460" y="1756410"/>
                  <a:pt x="822960" y="1714500"/>
                </a:cubicBezTo>
                <a:cubicBezTo>
                  <a:pt x="1013460" y="1672590"/>
                  <a:pt x="1061085" y="1567815"/>
                  <a:pt x="1143000" y="1451610"/>
                </a:cubicBezTo>
                <a:cubicBezTo>
                  <a:pt x="1224915" y="1335405"/>
                  <a:pt x="1224915" y="1224915"/>
                  <a:pt x="1314450" y="1017270"/>
                </a:cubicBezTo>
                <a:cubicBezTo>
                  <a:pt x="1403985" y="809625"/>
                  <a:pt x="1482090" y="375285"/>
                  <a:pt x="1680210" y="205740"/>
                </a:cubicBezTo>
                <a:cubicBezTo>
                  <a:pt x="1878330" y="36195"/>
                  <a:pt x="2190750" y="18097"/>
                  <a:pt x="2503170" y="0"/>
                </a:cubicBezTo>
              </a:path>
            </a:pathLst>
          </a:custGeom>
          <a:noFill/>
          <a:ln w="123825">
            <a:solidFill>
              <a:schemeClr val="accent1">
                <a:shade val="50000"/>
                <a:alpha val="70000"/>
              </a:schemeClr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BAF3B-740B-47C2-9B14-EE0A0DD95F3C}"/>
              </a:ext>
            </a:extLst>
          </p:cNvPr>
          <p:cNvSpPr txBox="1"/>
          <p:nvPr/>
        </p:nvSpPr>
        <p:spPr>
          <a:xfrm>
            <a:off x="6042660" y="4517633"/>
            <a:ext cx="2438400" cy="1384995"/>
          </a:xfrm>
          <a:prstGeom prst="rect">
            <a:avLst/>
          </a:prstGeom>
          <a:solidFill>
            <a:srgbClr val="00B0F0">
              <a:alpha val="70000"/>
            </a:srgb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2800" dirty="0"/>
              <a:t>Functional Abundance</a:t>
            </a:r>
          </a:p>
          <a:p>
            <a:pPr algn="ctr"/>
            <a:r>
              <a:rPr lang="en-IE" sz="2800" dirty="0"/>
              <a:t>Profile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DF904-75D8-4648-B27F-79779321C619}"/>
              </a:ext>
            </a:extLst>
          </p:cNvPr>
          <p:cNvSpPr txBox="1"/>
          <p:nvPr/>
        </p:nvSpPr>
        <p:spPr>
          <a:xfrm>
            <a:off x="129540" y="6100197"/>
            <a:ext cx="320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Taxa: Species, Genus, Family, etc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F757D-455F-473E-B489-4C1ED8602FD1}"/>
              </a:ext>
            </a:extLst>
          </p:cNvPr>
          <p:cNvSpPr txBox="1"/>
          <p:nvPr/>
        </p:nvSpPr>
        <p:spPr>
          <a:xfrm>
            <a:off x="129540" y="6469529"/>
            <a:ext cx="47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Function: Gene Families, Pathways, Modules, etc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9EBC7-F42A-440D-BD0A-E320A7022D51}"/>
              </a:ext>
            </a:extLst>
          </p:cNvPr>
          <p:cNvSpPr txBox="1"/>
          <p:nvPr/>
        </p:nvSpPr>
        <p:spPr>
          <a:xfrm>
            <a:off x="2513246" y="2078005"/>
            <a:ext cx="31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Taxonomic Reference Databases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A10E65-452B-43E4-A2ED-0C2C123FCF55}"/>
              </a:ext>
            </a:extLst>
          </p:cNvPr>
          <p:cNvSpPr txBox="1"/>
          <p:nvPr/>
        </p:nvSpPr>
        <p:spPr>
          <a:xfrm>
            <a:off x="2513246" y="2366486"/>
            <a:ext cx="339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Taxonomic Classification Programs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94DC9-EF59-400B-A52A-B6ECEB4AE126}"/>
              </a:ext>
            </a:extLst>
          </p:cNvPr>
          <p:cNvSpPr txBox="1"/>
          <p:nvPr/>
        </p:nvSpPr>
        <p:spPr>
          <a:xfrm>
            <a:off x="2714518" y="4088755"/>
            <a:ext cx="318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Functional Reference Databases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7516F-DAC7-4C7E-BFFF-6F27225BF9BA}"/>
              </a:ext>
            </a:extLst>
          </p:cNvPr>
          <p:cNvSpPr txBox="1"/>
          <p:nvPr/>
        </p:nvSpPr>
        <p:spPr>
          <a:xfrm>
            <a:off x="2767803" y="4428589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Functional Profiling Programs</a:t>
            </a:r>
          </a:p>
        </p:txBody>
      </p:sp>
    </p:spTree>
    <p:extLst>
      <p:ext uri="{BB962C8B-B14F-4D97-AF65-F5344CB8AC3E}">
        <p14:creationId xmlns:p14="http://schemas.microsoft.com/office/powerpoint/2010/main" val="1999244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171E7-EA9E-4506-BD44-617980C1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242AA-9E9E-487D-9052-851810DE7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671286"/>
          </a:xfrm>
        </p:spPr>
        <p:txBody>
          <a:bodyPr/>
          <a:lstStyle/>
          <a:p>
            <a:r>
              <a:rPr lang="en-IE" dirty="0"/>
              <a:t>Costly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D51B7B-4D2B-4C4A-BE8F-0FA058E2D5B4}"/>
              </a:ext>
            </a:extLst>
          </p:cNvPr>
          <p:cNvSpPr txBox="1">
            <a:spLocks/>
          </p:cNvSpPr>
          <p:nvPr/>
        </p:nvSpPr>
        <p:spPr>
          <a:xfrm>
            <a:off x="685799" y="1738996"/>
            <a:ext cx="7772401" cy="116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Inefficient in low microbiome biomass environments due to host contamination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8A7BB9-C78E-43C0-A933-CD0F4C4AE3AC}"/>
              </a:ext>
            </a:extLst>
          </p:cNvPr>
          <p:cNvSpPr txBox="1">
            <a:spLocks/>
          </p:cNvSpPr>
          <p:nvPr/>
        </p:nvSpPr>
        <p:spPr>
          <a:xfrm>
            <a:off x="685799" y="2782938"/>
            <a:ext cx="7772401" cy="1164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Inefficient recovery of rarer species</a:t>
            </a:r>
          </a:p>
        </p:txBody>
      </p:sp>
    </p:spTree>
    <p:extLst>
      <p:ext uri="{BB962C8B-B14F-4D97-AF65-F5344CB8AC3E}">
        <p14:creationId xmlns:p14="http://schemas.microsoft.com/office/powerpoint/2010/main" val="681521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EA07-B52F-44B1-85D3-B726C0B0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Marker gene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6BD87-E3DE-4BF3-8317-8F0883EA5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Cost Effective</a:t>
            </a:r>
          </a:p>
          <a:p>
            <a:r>
              <a:rPr lang="en-IE" dirty="0"/>
              <a:t>Efficient in low microbial biomass samples</a:t>
            </a:r>
          </a:p>
          <a:p>
            <a:r>
              <a:rPr lang="en-IE" dirty="0"/>
              <a:t>Can identify rarer species much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4152247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B102-6842-469A-9388-55535F37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Thus an alternative…</a:t>
            </a:r>
            <a:r>
              <a:rPr lang="en-US" dirty="0"/>
              <a:t>Inferred function from 16S amplicon data</a:t>
            </a:r>
            <a:r>
              <a:rPr lang="en-I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7944-793D-491A-BEFD-A85E8217A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51257"/>
            <a:ext cx="7772401" cy="2277744"/>
          </a:xfrm>
        </p:spPr>
        <p:txBody>
          <a:bodyPr>
            <a:normAutofit fontScale="85000" lnSpcReduction="10000"/>
          </a:bodyPr>
          <a:lstStyle/>
          <a:p>
            <a:r>
              <a:rPr lang="en-IE" dirty="0"/>
              <a:t>We know species or taxa are there in a given environment</a:t>
            </a:r>
          </a:p>
          <a:p>
            <a:r>
              <a:rPr lang="en-IE" dirty="0"/>
              <a:t>If we know which genes are encoded by which species … (HOW???)</a:t>
            </a:r>
          </a:p>
          <a:p>
            <a:r>
              <a:rPr lang="en-IE" dirty="0"/>
              <a:t>We can predict which gene families (and consequently which functions) are most likely to be encoded by the given microbiome (or sample)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3004B9F-69B0-438C-8B9D-A796E9603C4A}"/>
              </a:ext>
            </a:extLst>
          </p:cNvPr>
          <p:cNvSpPr/>
          <p:nvPr/>
        </p:nvSpPr>
        <p:spPr>
          <a:xfrm>
            <a:off x="291737" y="4549140"/>
            <a:ext cx="314053" cy="1515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76E1B-322D-4755-A4F7-EA4A429C673B}"/>
              </a:ext>
            </a:extLst>
          </p:cNvPr>
          <p:cNvSpPr txBox="1"/>
          <p:nvPr/>
        </p:nvSpPr>
        <p:spPr>
          <a:xfrm rot="16200000">
            <a:off x="-341305" y="513361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Samples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DF8E8B6-4C74-4592-A59C-5BFC4148B9ED}"/>
              </a:ext>
            </a:extLst>
          </p:cNvPr>
          <p:cNvSpPr/>
          <p:nvPr/>
        </p:nvSpPr>
        <p:spPr>
          <a:xfrm rot="5400000">
            <a:off x="2091690" y="301752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59E1E-88D2-4EB3-B84B-B3FC8F9DBE5C}"/>
              </a:ext>
            </a:extLst>
          </p:cNvPr>
          <p:cNvSpPr txBox="1"/>
          <p:nvPr/>
        </p:nvSpPr>
        <p:spPr>
          <a:xfrm>
            <a:off x="1031013" y="3211730"/>
            <a:ext cx="241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Taxa Abundance</a:t>
            </a:r>
          </a:p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Based on Marker Genes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F8EAC-5B6F-4F99-894C-68E26DEE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4260568"/>
            <a:ext cx="2691765" cy="193254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0212BEB-EE7E-406A-B593-203DA3393DA9}"/>
              </a:ext>
            </a:extLst>
          </p:cNvPr>
          <p:cNvSpPr/>
          <p:nvPr/>
        </p:nvSpPr>
        <p:spPr>
          <a:xfrm>
            <a:off x="3874770" y="5360670"/>
            <a:ext cx="2205990" cy="34607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90C53C-F822-4849-9020-78EF3BA4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4066697"/>
            <a:ext cx="194310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108818-0B95-4731-AEE6-67F8A9B50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646" y="4260568"/>
            <a:ext cx="2776537" cy="2020223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F9AC2BA1-832F-4DD9-809A-B5515FA45AF1}"/>
              </a:ext>
            </a:extLst>
          </p:cNvPr>
          <p:cNvSpPr/>
          <p:nvPr/>
        </p:nvSpPr>
        <p:spPr>
          <a:xfrm rot="5400000">
            <a:off x="7593330" y="307848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1F4127-4504-4FC7-A31A-A8BF42FB80FD}"/>
              </a:ext>
            </a:extLst>
          </p:cNvPr>
          <p:cNvSpPr txBox="1"/>
          <p:nvPr/>
        </p:nvSpPr>
        <p:spPr>
          <a:xfrm>
            <a:off x="6308492" y="3245438"/>
            <a:ext cx="2776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Functional Profiles for each sample (Inferred)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77063-96E5-4117-A3E8-601FBA967A3C}"/>
              </a:ext>
            </a:extLst>
          </p:cNvPr>
          <p:cNvSpPr txBox="1"/>
          <p:nvPr/>
        </p:nvSpPr>
        <p:spPr>
          <a:xfrm>
            <a:off x="3747730" y="3416317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Taxa to Function Association Mapping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711DD7-82DA-435A-963E-CD4D43092C0A}"/>
              </a:ext>
            </a:extLst>
          </p:cNvPr>
          <p:cNvSpPr txBox="1"/>
          <p:nvPr/>
        </p:nvSpPr>
        <p:spPr>
          <a:xfrm>
            <a:off x="-101062" y="6210798"/>
            <a:ext cx="404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what taxa are in what abundance in each sample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86477-C7D7-4343-B85B-1D1783D8B606}"/>
              </a:ext>
            </a:extLst>
          </p:cNvPr>
          <p:cNvSpPr txBox="1"/>
          <p:nvPr/>
        </p:nvSpPr>
        <p:spPr>
          <a:xfrm>
            <a:off x="3406142" y="5636665"/>
            <a:ext cx="277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the association of each taxa with the different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BD1965-5650-4D2F-B3BF-1D45289FEF68}"/>
              </a:ext>
            </a:extLst>
          </p:cNvPr>
          <p:cNvSpPr txBox="1"/>
          <p:nvPr/>
        </p:nvSpPr>
        <p:spPr>
          <a:xfrm>
            <a:off x="5948482" y="6228534"/>
            <a:ext cx="3285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infer the abundance of each function in each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A41B1-AA2E-4CDC-99D4-1A93439F8E86}"/>
              </a:ext>
            </a:extLst>
          </p:cNvPr>
          <p:cNvSpPr txBox="1"/>
          <p:nvPr/>
        </p:nvSpPr>
        <p:spPr>
          <a:xfrm>
            <a:off x="3545053" y="3137113"/>
            <a:ext cx="271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Reference Databases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C4653C-5EAC-4C4E-8315-081B5EA83B85}"/>
              </a:ext>
            </a:extLst>
          </p:cNvPr>
          <p:cNvSpPr/>
          <p:nvPr/>
        </p:nvSpPr>
        <p:spPr>
          <a:xfrm>
            <a:off x="3747730" y="3469543"/>
            <a:ext cx="2200752" cy="556452"/>
          </a:xfrm>
          <a:prstGeom prst="roundRect">
            <a:avLst/>
          </a:prstGeom>
          <a:noFill/>
          <a:ln w="31750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6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C9616-8FA8-4E5B-9153-A707B325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available methods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6031C0-0234-4ED2-8DBA-73F70433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4983163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Several example methods in this category</a:t>
            </a:r>
          </a:p>
          <a:p>
            <a:r>
              <a:rPr lang="en-IE" dirty="0"/>
              <a:t>Each method utilizes a variant of the above approach</a:t>
            </a:r>
          </a:p>
          <a:p>
            <a:r>
              <a:rPr lang="en-IE" dirty="0" err="1"/>
              <a:t>PICRUSt</a:t>
            </a:r>
            <a:endParaRPr lang="en-IE" dirty="0"/>
          </a:p>
          <a:p>
            <a:pPr lvl="1"/>
            <a:r>
              <a:rPr lang="en-IE" b="0" i="0" u="sng" dirty="0">
                <a:solidFill>
                  <a:srgbClr val="222222"/>
                </a:solidFill>
                <a:effectLst/>
                <a:latin typeface="Harding"/>
              </a:rPr>
              <a:t>P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hylogenetic </a:t>
            </a:r>
            <a:r>
              <a:rPr lang="en-IE" u="sng" dirty="0">
                <a:solidFill>
                  <a:srgbClr val="222222"/>
                </a:solidFill>
                <a:latin typeface="Harding"/>
              </a:rPr>
              <a:t>I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nvestigation of </a:t>
            </a:r>
            <a:r>
              <a:rPr lang="en-IE" b="0" i="0" u="sng" dirty="0">
                <a:solidFill>
                  <a:srgbClr val="222222"/>
                </a:solidFill>
                <a:effectLst/>
                <a:latin typeface="Harding"/>
              </a:rPr>
              <a:t>C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ommunities by </a:t>
            </a:r>
            <a:r>
              <a:rPr lang="en-IE" b="0" i="0" u="sng" dirty="0">
                <a:solidFill>
                  <a:srgbClr val="222222"/>
                </a:solidFill>
                <a:effectLst/>
                <a:latin typeface="Harding"/>
              </a:rPr>
              <a:t>R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econstruction of </a:t>
            </a:r>
            <a:r>
              <a:rPr lang="en-IE" u="sng" dirty="0">
                <a:solidFill>
                  <a:srgbClr val="222222"/>
                </a:solidFill>
                <a:latin typeface="Harding"/>
              </a:rPr>
              <a:t>U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nobserved </a:t>
            </a:r>
            <a:r>
              <a:rPr lang="en-IE" u="sng" dirty="0">
                <a:solidFill>
                  <a:srgbClr val="222222"/>
                </a:solidFill>
                <a:latin typeface="Harding"/>
              </a:rPr>
              <a:t>S</a:t>
            </a:r>
            <a:r>
              <a:rPr lang="en-IE" b="0" i="0" u="sng" dirty="0">
                <a:solidFill>
                  <a:srgbClr val="222222"/>
                </a:solidFill>
                <a:effectLst/>
                <a:latin typeface="Harding"/>
              </a:rPr>
              <a:t>t</a:t>
            </a:r>
            <a:r>
              <a:rPr lang="en-IE" b="0" i="0" dirty="0">
                <a:solidFill>
                  <a:srgbClr val="222222"/>
                </a:solidFill>
                <a:effectLst/>
                <a:latin typeface="Harding"/>
              </a:rPr>
              <a:t>ates</a:t>
            </a:r>
            <a:endParaRPr lang="en-IE" dirty="0"/>
          </a:p>
          <a:p>
            <a:pPr lvl="1"/>
            <a:r>
              <a:rPr lang="en-IE" dirty="0"/>
              <a:t>https://www.nature.com/articles/nbt.2676</a:t>
            </a:r>
          </a:p>
          <a:p>
            <a:r>
              <a:rPr lang="en-IE" dirty="0"/>
              <a:t>Tax4Fun</a:t>
            </a:r>
          </a:p>
          <a:p>
            <a:pPr lvl="1"/>
            <a:r>
              <a:rPr lang="en-IE" dirty="0"/>
              <a:t>https://academic.oup.com/bioinformatics/article/31/17/2882/183768</a:t>
            </a:r>
          </a:p>
          <a:p>
            <a:r>
              <a:rPr lang="en-IE" dirty="0" err="1"/>
              <a:t>Piphilin</a:t>
            </a:r>
            <a:endParaRPr lang="en-IE" dirty="0"/>
          </a:p>
          <a:p>
            <a:pPr lvl="1"/>
            <a:r>
              <a:rPr lang="en-IE" dirty="0">
                <a:hlinkClick r:id="rId2"/>
              </a:rPr>
              <a:t>https://journals.plos.org/plosone/article?id=10.1371/journal.pone.0166104</a:t>
            </a:r>
            <a:endParaRPr lang="en-IE" dirty="0"/>
          </a:p>
          <a:p>
            <a:r>
              <a:rPr lang="en-IE" dirty="0" err="1"/>
              <a:t>Vikodak</a:t>
            </a:r>
            <a:endParaRPr lang="en-IE" dirty="0"/>
          </a:p>
          <a:p>
            <a:pPr lvl="1"/>
            <a:r>
              <a:rPr lang="en-IE" dirty="0"/>
              <a:t>https://journals.plos.org/plosone/article?id=10.1371/journal.pone.0148347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8722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E8DB-A8D7-4231-88C5-FFAC667F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Alpha Diversity: Richness and Evenness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4544E-A59C-450E-9F39-0B577C0B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6"/>
            <a:ext cx="7772401" cy="2879723"/>
          </a:xfrm>
        </p:spPr>
        <p:txBody>
          <a:bodyPr>
            <a:normAutofit/>
          </a:bodyPr>
          <a:lstStyle/>
          <a:p>
            <a:r>
              <a:rPr lang="en-IE" dirty="0"/>
              <a:t>Richness: How many unique members?</a:t>
            </a:r>
          </a:p>
          <a:p>
            <a:r>
              <a:rPr lang="en-IE" dirty="0"/>
              <a:t>Evenness: How are the members represented?</a:t>
            </a:r>
          </a:p>
        </p:txBody>
      </p:sp>
    </p:spTree>
    <p:extLst>
      <p:ext uri="{BB962C8B-B14F-4D97-AF65-F5344CB8AC3E}">
        <p14:creationId xmlns:p14="http://schemas.microsoft.com/office/powerpoint/2010/main" val="3308499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916FA-4BDC-4014-A9D1-891925B3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Available methods (</a:t>
            </a:r>
            <a:r>
              <a:rPr lang="en-IE" dirty="0" err="1"/>
              <a:t>contd</a:t>
            </a:r>
            <a:r>
              <a:rPr lang="en-I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1E698-C183-4DC0-87AF-898042D1D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 err="1"/>
              <a:t>MelonnPan</a:t>
            </a:r>
            <a:endParaRPr lang="en-IE" dirty="0"/>
          </a:p>
          <a:p>
            <a:pPr lvl="1"/>
            <a:r>
              <a:rPr lang="en-IE" dirty="0">
                <a:hlinkClick r:id="rId2"/>
              </a:rPr>
              <a:t>https://www.nature.com/articles/s41467-019-10927-1</a:t>
            </a:r>
            <a:endParaRPr lang="en-IE" dirty="0"/>
          </a:p>
          <a:p>
            <a:r>
              <a:rPr lang="en-IE" dirty="0"/>
              <a:t>IPCO</a:t>
            </a:r>
          </a:p>
          <a:p>
            <a:pPr lvl="1"/>
            <a:r>
              <a:rPr lang="en-IE" dirty="0">
                <a:hlinkClick r:id="rId3"/>
              </a:rPr>
              <a:t>https://bmcbioinformatics.biomedcentral.com/articles/10.1186/s12859-020-3404-2</a:t>
            </a:r>
            <a:endParaRPr lang="en-IE" dirty="0"/>
          </a:p>
          <a:p>
            <a:pPr lvl="1"/>
            <a:endParaRPr lang="en-IE" dirty="0"/>
          </a:p>
          <a:p>
            <a:r>
              <a:rPr lang="en-IE" dirty="0"/>
              <a:t>Using Experimentally-Validated Metabolite-Species associations</a:t>
            </a:r>
          </a:p>
          <a:p>
            <a:pPr lvl="1"/>
            <a:r>
              <a:rPr lang="en-IE" dirty="0"/>
              <a:t>(Ghosh et al 2020)</a:t>
            </a:r>
          </a:p>
          <a:p>
            <a:pPr lvl="1"/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995199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9B833-9693-4EA4-BA98-3EE8C1FA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Ghosh et al 2020</a:t>
            </a:r>
            <a:endParaRPr lang="en-IN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BDF6F9AE-2D1E-4BA1-AA53-A96BFA00C7AE}"/>
              </a:ext>
            </a:extLst>
          </p:cNvPr>
          <p:cNvSpPr/>
          <p:nvPr/>
        </p:nvSpPr>
        <p:spPr>
          <a:xfrm>
            <a:off x="201607" y="2994660"/>
            <a:ext cx="314053" cy="151542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79041-455A-4E8A-BCA5-DE0062273682}"/>
              </a:ext>
            </a:extLst>
          </p:cNvPr>
          <p:cNvSpPr txBox="1"/>
          <p:nvPr/>
        </p:nvSpPr>
        <p:spPr>
          <a:xfrm rot="16200000">
            <a:off x="-431435" y="3579136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Samples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70E65D6-9A70-41E7-B62A-8C7D25FCFD2D}"/>
              </a:ext>
            </a:extLst>
          </p:cNvPr>
          <p:cNvSpPr/>
          <p:nvPr/>
        </p:nvSpPr>
        <p:spPr>
          <a:xfrm rot="5400000">
            <a:off x="2001560" y="146304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9817A-C2E1-44DD-8778-1A44864B7F9C}"/>
              </a:ext>
            </a:extLst>
          </p:cNvPr>
          <p:cNvSpPr txBox="1"/>
          <p:nvPr/>
        </p:nvSpPr>
        <p:spPr>
          <a:xfrm>
            <a:off x="940883" y="1657250"/>
            <a:ext cx="2418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Taxa Abundance</a:t>
            </a:r>
          </a:p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Based on Marker Genes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5DF34-B19F-420D-9340-CAE83DE8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0" y="2706088"/>
            <a:ext cx="2691765" cy="19325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699D665-3656-456B-9675-715D8D58604D}"/>
              </a:ext>
            </a:extLst>
          </p:cNvPr>
          <p:cNvSpPr/>
          <p:nvPr/>
        </p:nvSpPr>
        <p:spPr>
          <a:xfrm>
            <a:off x="3784640" y="3806190"/>
            <a:ext cx="2205990" cy="34607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82C67C-A5F6-43AF-996F-45961C3A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0" y="2512217"/>
            <a:ext cx="1943100" cy="1285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63BFAC-148B-4A3B-A7C5-8555FB0A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516" y="2706088"/>
            <a:ext cx="2776537" cy="2020223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24AEDCBF-D312-4DB7-A77A-53B9BA9B1DA6}"/>
              </a:ext>
            </a:extLst>
          </p:cNvPr>
          <p:cNvSpPr/>
          <p:nvPr/>
        </p:nvSpPr>
        <p:spPr>
          <a:xfrm rot="5400000">
            <a:off x="7503200" y="1524000"/>
            <a:ext cx="296872" cy="201198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D9A9E-6D5A-4A09-8053-F311E25DD6A8}"/>
              </a:ext>
            </a:extLst>
          </p:cNvPr>
          <p:cNvSpPr txBox="1"/>
          <p:nvPr/>
        </p:nvSpPr>
        <p:spPr>
          <a:xfrm>
            <a:off x="6195896" y="1500879"/>
            <a:ext cx="2987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Metabolic Functions for microbiome/sample (Inferred)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E0CDF-FFB2-4561-94B0-208D054C1954}"/>
              </a:ext>
            </a:extLst>
          </p:cNvPr>
          <p:cNvSpPr txBox="1"/>
          <p:nvPr/>
        </p:nvSpPr>
        <p:spPr>
          <a:xfrm>
            <a:off x="3079824" y="1335957"/>
            <a:ext cx="3356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accent2">
                    <a:lumMod val="75000"/>
                  </a:schemeClr>
                </a:solidFill>
              </a:rPr>
              <a:t>Experimentally validated metabolic production and consumption patterns of 992 species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9BAC1-EB6D-4BC7-AF3D-EAF6F636C8D6}"/>
              </a:ext>
            </a:extLst>
          </p:cNvPr>
          <p:cNvSpPr txBox="1"/>
          <p:nvPr/>
        </p:nvSpPr>
        <p:spPr>
          <a:xfrm>
            <a:off x="-191192" y="4656318"/>
            <a:ext cx="4041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what taxa are in what abundance in each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1C3EC8-D4BF-4B18-B1FE-6843D6A1A4E5}"/>
              </a:ext>
            </a:extLst>
          </p:cNvPr>
          <p:cNvSpPr txBox="1"/>
          <p:nvPr/>
        </p:nvSpPr>
        <p:spPr>
          <a:xfrm>
            <a:off x="3316012" y="4082185"/>
            <a:ext cx="2776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know the association of each taxa with the different functions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C5F00C-DBD9-40CF-90B8-FAA9E0294085}"/>
              </a:ext>
            </a:extLst>
          </p:cNvPr>
          <p:cNvSpPr txBox="1"/>
          <p:nvPr/>
        </p:nvSpPr>
        <p:spPr>
          <a:xfrm>
            <a:off x="5858352" y="4674054"/>
            <a:ext cx="328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/>
              <a:t>We infer the abundance of each metabolic function in each sample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44A36-A79F-4DBB-AB94-DA9AB4B51872}"/>
              </a:ext>
            </a:extLst>
          </p:cNvPr>
          <p:cNvSpPr txBox="1"/>
          <p:nvPr/>
        </p:nvSpPr>
        <p:spPr>
          <a:xfrm>
            <a:off x="3155990" y="1056886"/>
            <a:ext cx="335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previous literature searches</a:t>
            </a:r>
            <a:endParaRPr lang="en-IN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C2521F-9634-417D-AE86-6BA36D30ED14}"/>
              </a:ext>
            </a:extLst>
          </p:cNvPr>
          <p:cNvSpPr/>
          <p:nvPr/>
        </p:nvSpPr>
        <p:spPr>
          <a:xfrm>
            <a:off x="3316011" y="1400451"/>
            <a:ext cx="2902745" cy="1071064"/>
          </a:xfrm>
          <a:prstGeom prst="roundRect">
            <a:avLst/>
          </a:prstGeom>
          <a:noFill/>
          <a:ln w="31750">
            <a:solidFill>
              <a:srgbClr val="B40C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6801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EECC-5811-4820-87B6-DBBCD96D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Lets look at a new visualization.. the volcano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52569-3BE0-4925-8A33-FC32B51C4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7"/>
            <a:ext cx="7772401" cy="949458"/>
          </a:xfrm>
        </p:spPr>
        <p:txBody>
          <a:bodyPr/>
          <a:lstStyle/>
          <a:p>
            <a:r>
              <a:rPr lang="en-IN" dirty="0"/>
              <a:t>https://www.youtube.com/watch?v=7aWAdw2jhj0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9F34B-22E7-4ABF-82B9-9A2A89BA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04" y="2208274"/>
            <a:ext cx="7199697" cy="43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4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D495B-D658-4D7B-AD7C-446E5C74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 example .. Inferred metabolic function investigations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F627E-69CC-49FE-9F8E-C90B98C0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47" y="1216891"/>
            <a:ext cx="2925919" cy="1135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F7D1D-2050-424D-A9FC-BC67C8AAC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403" y="2352718"/>
            <a:ext cx="8817356" cy="4324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E022C2-23B2-447F-A644-214B97380922}"/>
              </a:ext>
            </a:extLst>
          </p:cNvPr>
          <p:cNvSpPr txBox="1"/>
          <p:nvPr/>
        </p:nvSpPr>
        <p:spPr>
          <a:xfrm>
            <a:off x="4037610" y="1216891"/>
            <a:ext cx="4695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Diet associated microbiome change is associated with increase in Short Chain Fatty Acids production and decrease in TMA and hydrophobic bile acid production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7341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8448-EAFF-48F5-824A-B12808EE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50" y="3487057"/>
            <a:ext cx="6847115" cy="671286"/>
          </a:xfrm>
        </p:spPr>
        <p:txBody>
          <a:bodyPr>
            <a:normAutofit fontScale="90000"/>
          </a:bodyPr>
          <a:lstStyle/>
          <a:p>
            <a:r>
              <a:rPr lang="en-US" dirty="0"/>
              <a:t>More details on this study in the last session for today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3214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E8DB-A8D7-4231-88C5-FFAC667F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Alpha Diversity: Richness and Evenness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4544E-A59C-450E-9F39-0B577C0B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990600"/>
            <a:ext cx="7772401" cy="1641916"/>
          </a:xfrm>
        </p:spPr>
        <p:txBody>
          <a:bodyPr>
            <a:normAutofit/>
          </a:bodyPr>
          <a:lstStyle/>
          <a:p>
            <a:r>
              <a:rPr lang="en-IE" dirty="0"/>
              <a:t>How diverse is a given site with respect to its own species level composition (Richness and Evenness)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5470B8-E646-4CA5-A795-C375852CC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07"/>
          <a:stretch/>
        </p:blipFill>
        <p:spPr>
          <a:xfrm>
            <a:off x="88529" y="3338623"/>
            <a:ext cx="4483471" cy="3035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51CF3-F7DF-40AC-BA99-ABD670D60FB6}"/>
              </a:ext>
            </a:extLst>
          </p:cNvPr>
          <p:cNvSpPr txBox="1"/>
          <p:nvPr/>
        </p:nvSpPr>
        <p:spPr>
          <a:xfrm>
            <a:off x="44264" y="637736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E" sz="1000" dirty="0"/>
              <a:t>https://miro.medium.com/max/1200/1*t5kdfwhco6WhHU-vNTr_yg.png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775AD-575A-49DA-9B85-080733599D21}"/>
              </a:ext>
            </a:extLst>
          </p:cNvPr>
          <p:cNvSpPr txBox="1"/>
          <p:nvPr/>
        </p:nvSpPr>
        <p:spPr>
          <a:xfrm>
            <a:off x="244549" y="2690451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Richness:</a:t>
            </a:r>
          </a:p>
          <a:p>
            <a:r>
              <a:rPr lang="en-IE" dirty="0">
                <a:solidFill>
                  <a:srgbClr val="C00000"/>
                </a:solidFill>
              </a:rPr>
              <a:t>Number of unique species or units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228BA-F407-4648-8321-6AC70DD7C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4" y="2690451"/>
            <a:ext cx="3711822" cy="29129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7C11FF-0454-40C0-AC12-8F8065D3740A}"/>
              </a:ext>
            </a:extLst>
          </p:cNvPr>
          <p:cNvSpPr txBox="1"/>
          <p:nvPr/>
        </p:nvSpPr>
        <p:spPr>
          <a:xfrm>
            <a:off x="5111234" y="2161077"/>
            <a:ext cx="3825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>
                <a:solidFill>
                  <a:srgbClr val="C00000"/>
                </a:solidFill>
              </a:rPr>
              <a:t>Evenness: How evenly species are represented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E9C120-3673-4F30-B46F-5FF2D30CC01E}"/>
              </a:ext>
            </a:extLst>
          </p:cNvPr>
          <p:cNvSpPr txBox="1"/>
          <p:nvPr/>
        </p:nvSpPr>
        <p:spPr>
          <a:xfrm rot="16200000">
            <a:off x="3764591" y="3962279"/>
            <a:ext cx="226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Average species count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60CD3E-5F4F-43F5-B5E9-25703C8C5D16}"/>
              </a:ext>
            </a:extLst>
          </p:cNvPr>
          <p:cNvSpPr txBox="1"/>
          <p:nvPr/>
        </p:nvSpPr>
        <p:spPr>
          <a:xfrm>
            <a:off x="5959992" y="5487099"/>
            <a:ext cx="225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Species order (sorted)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FB28E-90E6-402C-B5F0-6F5E6A0B539E}"/>
              </a:ext>
            </a:extLst>
          </p:cNvPr>
          <p:cNvSpPr txBox="1"/>
          <p:nvPr/>
        </p:nvSpPr>
        <p:spPr>
          <a:xfrm>
            <a:off x="4250274" y="6052362"/>
            <a:ext cx="4805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To Measure</a:t>
            </a:r>
            <a:r>
              <a:rPr lang="en-IE" dirty="0"/>
              <a:t>: Shannon Index, Simpson Index, </a:t>
            </a:r>
            <a:r>
              <a:rPr lang="en-IE" dirty="0" err="1"/>
              <a:t>Pielou</a:t>
            </a:r>
            <a:r>
              <a:rPr lang="en-IE" dirty="0"/>
              <a:t> Evenness Index</a:t>
            </a:r>
          </a:p>
        </p:txBody>
      </p:sp>
    </p:spTree>
    <p:extLst>
      <p:ext uri="{BB962C8B-B14F-4D97-AF65-F5344CB8AC3E}">
        <p14:creationId xmlns:p14="http://schemas.microsoft.com/office/powerpoint/2010/main" val="259186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836E-9AC1-4AD6-8B98-7D6D9BBF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Alpha Diversity: Richness and Evenness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05EA-4FD4-4353-9E67-613E547B7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65079"/>
            <a:ext cx="7772401" cy="514865"/>
          </a:xfrm>
        </p:spPr>
        <p:txBody>
          <a:bodyPr/>
          <a:lstStyle/>
          <a:p>
            <a:r>
              <a:rPr lang="en-IE" dirty="0"/>
              <a:t>Shannon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63741-7CCE-46E5-96C5-9ED526358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36" y="1017698"/>
            <a:ext cx="1666875" cy="80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0B49CE-2D02-4F59-B543-62E6D33C2D06}"/>
              </a:ext>
            </a:extLst>
          </p:cNvPr>
          <p:cNvSpPr txBox="1"/>
          <p:nvPr/>
        </p:nvSpPr>
        <p:spPr>
          <a:xfrm>
            <a:off x="5476690" y="1186344"/>
            <a:ext cx="335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dirty="0"/>
              <a:t>P</a:t>
            </a:r>
            <a:r>
              <a:rPr lang="en-IE" sz="2000" baseline="-25000" dirty="0"/>
              <a:t>i </a:t>
            </a:r>
            <a:r>
              <a:rPr lang="en-IE" sz="2000" dirty="0"/>
              <a:t>is the proportion of species </a:t>
            </a:r>
            <a:r>
              <a:rPr lang="en-IE" sz="2000" dirty="0" err="1"/>
              <a:t>i</a:t>
            </a:r>
            <a:endParaRPr lang="en-IE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815DC3C-873E-4D13-BFA8-437F18C2E519}"/>
              </a:ext>
            </a:extLst>
          </p:cNvPr>
          <p:cNvSpPr txBox="1">
            <a:spLocks/>
          </p:cNvSpPr>
          <p:nvPr/>
        </p:nvSpPr>
        <p:spPr>
          <a:xfrm>
            <a:off x="685799" y="2564314"/>
            <a:ext cx="7772401" cy="514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 err="1"/>
              <a:t>Pielou</a:t>
            </a:r>
            <a:r>
              <a:rPr lang="en-IE" dirty="0"/>
              <a:t> Evenness Index: Strictly evenness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F9A57DF-7437-4F96-8952-556881C281D8}"/>
              </a:ext>
            </a:extLst>
          </p:cNvPr>
          <p:cNvSpPr txBox="1">
            <a:spLocks/>
          </p:cNvSpPr>
          <p:nvPr/>
        </p:nvSpPr>
        <p:spPr>
          <a:xfrm>
            <a:off x="685799" y="1740767"/>
            <a:ext cx="7772401" cy="809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Shannon Index is a representation of both richness and evenness</a:t>
            </a:r>
          </a:p>
        </p:txBody>
      </p:sp>
    </p:spTree>
    <p:extLst>
      <p:ext uri="{BB962C8B-B14F-4D97-AF65-F5344CB8AC3E}">
        <p14:creationId xmlns:p14="http://schemas.microsoft.com/office/powerpoint/2010/main" val="71543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250A9-C5D0-4347-841E-487F154F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23D16-D932-4360-A7D2-2134A724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Alpha Diversity and Beta Diversity: </a:t>
            </a:r>
            <a:r>
              <a:rPr lang="en-IN" dirty="0">
                <a:hlinkClick r:id="rId2"/>
              </a:rPr>
              <a:t>https://www.youtube.com/watch?v=oWmt6NPuquQ</a:t>
            </a:r>
            <a:endParaRPr lang="en-IN" dirty="0"/>
          </a:p>
          <a:p>
            <a:r>
              <a:rPr lang="en-IN" dirty="0"/>
              <a:t>Extensive Tutorials on Biodiversity: </a:t>
            </a:r>
            <a:r>
              <a:rPr lang="en-IN" dirty="0">
                <a:hlinkClick r:id="rId3"/>
              </a:rPr>
              <a:t>https://www.youtube.com/watch?v=GZgCqIempiA&amp;list=PL_Oc8YQQvazPGl0XJwQrGXeBhKbO7LBFP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86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1AC5-85B6-497C-AA70-B2679AAB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Decrease of microbial diversity with gut inflammation/infection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BD26E-CF02-4759-8352-E14EFFBB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715" y="1177840"/>
            <a:ext cx="3973098" cy="435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61FD5-BE49-48DB-A2C0-AD6B098F2491}"/>
              </a:ext>
            </a:extLst>
          </p:cNvPr>
          <p:cNvSpPr txBox="1"/>
          <p:nvPr/>
        </p:nvSpPr>
        <p:spPr>
          <a:xfrm rot="16200000">
            <a:off x="4009141" y="2370701"/>
            <a:ext cx="15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Shannon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1D80-5F88-4403-B5C6-0BDAABA7CC2A}"/>
              </a:ext>
            </a:extLst>
          </p:cNvPr>
          <p:cNvSpPr txBox="1"/>
          <p:nvPr/>
        </p:nvSpPr>
        <p:spPr>
          <a:xfrm rot="16200000">
            <a:off x="4068738" y="4435981"/>
            <a:ext cx="14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Pielou’s</a:t>
            </a:r>
            <a:r>
              <a:rPr lang="en-IN" dirty="0"/>
              <a:t> Index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BC07D-9B08-422C-82E6-12436BE955B1}"/>
              </a:ext>
            </a:extLst>
          </p:cNvPr>
          <p:cNvSpPr txBox="1"/>
          <p:nvPr/>
        </p:nvSpPr>
        <p:spPr>
          <a:xfrm>
            <a:off x="5266413" y="547105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9F286-83DD-4746-AF5D-A0A90973B519}"/>
              </a:ext>
            </a:extLst>
          </p:cNvPr>
          <p:cNvSpPr txBox="1"/>
          <p:nvPr/>
        </p:nvSpPr>
        <p:spPr>
          <a:xfrm>
            <a:off x="5795769" y="547105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86FBD7-0DEC-4477-A6C9-6C94CDBC0873}"/>
              </a:ext>
            </a:extLst>
          </p:cNvPr>
          <p:cNvSpPr txBox="1"/>
          <p:nvPr/>
        </p:nvSpPr>
        <p:spPr>
          <a:xfrm>
            <a:off x="6310019" y="54669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C5A26C-A01F-4D3E-AFF9-2C7C658FED03}"/>
              </a:ext>
            </a:extLst>
          </p:cNvPr>
          <p:cNvSpPr txBox="1"/>
          <p:nvPr/>
        </p:nvSpPr>
        <p:spPr>
          <a:xfrm>
            <a:off x="7257389" y="547186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059A2-3A9D-47BF-BB46-D393C8DCF1DB}"/>
              </a:ext>
            </a:extLst>
          </p:cNvPr>
          <p:cNvSpPr txBox="1"/>
          <p:nvPr/>
        </p:nvSpPr>
        <p:spPr>
          <a:xfrm>
            <a:off x="7786745" y="5471862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F7928-B5F3-4C13-AB4F-223E4F086F18}"/>
              </a:ext>
            </a:extLst>
          </p:cNvPr>
          <p:cNvSpPr txBox="1"/>
          <p:nvPr/>
        </p:nvSpPr>
        <p:spPr>
          <a:xfrm>
            <a:off x="8300995" y="546778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5B983-119A-48BB-928C-6DD352533FF4}"/>
              </a:ext>
            </a:extLst>
          </p:cNvPr>
          <p:cNvSpPr txBox="1"/>
          <p:nvPr/>
        </p:nvSpPr>
        <p:spPr>
          <a:xfrm>
            <a:off x="4733074" y="5934683"/>
            <a:ext cx="21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HC: Healthy Controls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83FF9-3342-48DB-9258-E4B0C1669997}"/>
              </a:ext>
            </a:extLst>
          </p:cNvPr>
          <p:cNvSpPr txBox="1"/>
          <p:nvPr/>
        </p:nvSpPr>
        <p:spPr>
          <a:xfrm>
            <a:off x="6968264" y="5934683"/>
            <a:ext cx="20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CD: </a:t>
            </a:r>
            <a:r>
              <a:rPr lang="en-IN" dirty="0" err="1"/>
              <a:t>Crohns</a:t>
            </a:r>
            <a:r>
              <a:rPr lang="en-IN" dirty="0"/>
              <a:t>’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37B443-D912-477C-8BCA-3323829BF23C}"/>
              </a:ext>
            </a:extLst>
          </p:cNvPr>
          <p:cNvSpPr txBox="1"/>
          <p:nvPr/>
        </p:nvSpPr>
        <p:spPr>
          <a:xfrm>
            <a:off x="5559404" y="6339636"/>
            <a:ext cx="267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ITB: Intestinal Tuberculosis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FEDA6E-971C-4C7C-9530-6E0DFC56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1" y="1185428"/>
            <a:ext cx="4465502" cy="236737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1A2CDE4-5E40-428E-9CF2-EB116C50B6DA}"/>
              </a:ext>
            </a:extLst>
          </p:cNvPr>
          <p:cNvSpPr txBox="1">
            <a:spLocks/>
          </p:cNvSpPr>
          <p:nvPr/>
        </p:nvSpPr>
        <p:spPr>
          <a:xfrm>
            <a:off x="220622" y="3972261"/>
            <a:ext cx="3888735" cy="2367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Loss of health is significantly associated with loss of microbiome diversity irrespective of the nature of gastro-intestinal disease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0B2CD6-C0CD-429C-9301-2C059C34F65F}"/>
              </a:ext>
            </a:extLst>
          </p:cNvPr>
          <p:cNvSpPr txBox="1"/>
          <p:nvPr/>
        </p:nvSpPr>
        <p:spPr>
          <a:xfrm>
            <a:off x="220622" y="6354020"/>
            <a:ext cx="15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4" action="ppaction://hlinksldjump"/>
              </a:rPr>
              <a:t>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282297"/>
      </p:ext>
    </p:extLst>
  </p:cSld>
  <p:clrMapOvr>
    <a:masterClrMapping/>
  </p:clrMapOvr>
</p:sld>
</file>

<file path=ppt/theme/theme1.xml><?xml version="1.0" encoding="utf-8"?>
<a:theme xmlns:a="http://schemas.openxmlformats.org/drawingml/2006/main" name="DC-PPT-Sty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IIITD-Template-Simple</Template>
  <TotalTime>64731</TotalTime>
  <Words>2013</Words>
  <Application>Microsoft Office PowerPoint</Application>
  <PresentationFormat>On-screen Show (4:3)</PresentationFormat>
  <Paragraphs>336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Calibri</vt:lpstr>
      <vt:lpstr>Cambria</vt:lpstr>
      <vt:lpstr>Harding</vt:lpstr>
      <vt:lpstr>Roboto</vt:lpstr>
      <vt:lpstr>Segoe UI</vt:lpstr>
      <vt:lpstr>Wingdings</vt:lpstr>
      <vt:lpstr>Wingdings 2</vt:lpstr>
      <vt:lpstr>DC-PPT-Style1</vt:lpstr>
      <vt:lpstr>Understanding Health and Wellness through Microbiome research</vt:lpstr>
      <vt:lpstr>Workflow of analyzing amplicon-based sequences (contd.)</vt:lpstr>
      <vt:lpstr>PowerPoint Presentation</vt:lpstr>
      <vt:lpstr>Alpha and Beta diversity</vt:lpstr>
      <vt:lpstr>Alpha Diversity: Richness and Evenness</vt:lpstr>
      <vt:lpstr>Alpha Diversity: Richness and Evenness</vt:lpstr>
      <vt:lpstr>Alpha Diversity: Richness and Evenness</vt:lpstr>
      <vt:lpstr>More details</vt:lpstr>
      <vt:lpstr>Decrease of microbial diversity with gut inflammation/infection</vt:lpstr>
      <vt:lpstr>Beta Diversity</vt:lpstr>
      <vt:lpstr>Distance Measures</vt:lpstr>
      <vt:lpstr>To explore more…</vt:lpstr>
      <vt:lpstr>Slight Diversion..</vt:lpstr>
      <vt:lpstr>Say we are comparing values belonging to two groups</vt:lpstr>
      <vt:lpstr>Say we are comparing values across three groups</vt:lpstr>
      <vt:lpstr>To visualize these differences in a more concise manner we use boxplots</vt:lpstr>
      <vt:lpstr>Another visualization technique</vt:lpstr>
      <vt:lpstr>This is where techniques like Principal Coordinate/Component Analysis come in</vt:lpstr>
      <vt:lpstr>You learn more about these visualization techniques at below links</vt:lpstr>
      <vt:lpstr>Now lets get back to our discussion</vt:lpstr>
      <vt:lpstr>Increased microbiome variation is also an indicator of certain diseases</vt:lpstr>
      <vt:lpstr>Aging-associated microbiome dysbiosis</vt:lpstr>
      <vt:lpstr>Rarefaction Curves</vt:lpstr>
      <vt:lpstr>Rarefaction curves</vt:lpstr>
      <vt:lpstr>Associating microbiome features to Host-Traits: Statistical Tests</vt:lpstr>
      <vt:lpstr>Here, we will cover some examples from this study</vt:lpstr>
      <vt:lpstr>Overall flow</vt:lpstr>
      <vt:lpstr>Again some basics to keep in mind</vt:lpstr>
      <vt:lpstr>Say we are comparing values belonging to two groups</vt:lpstr>
      <vt:lpstr>Say we are trying to identify relationships between two sets of values</vt:lpstr>
      <vt:lpstr>Statistical tests/analysis</vt:lpstr>
      <vt:lpstr>Lets go back to our topics</vt:lpstr>
      <vt:lpstr>Single Host Trait – Association with Single Microbiome Trait</vt:lpstr>
      <vt:lpstr>Different Methods: Single Trait – Single Taxa or Taxa-Groups</vt:lpstr>
      <vt:lpstr>One example: Microbiome traits with single categorical host traits</vt:lpstr>
      <vt:lpstr>Correlation (Microbiome traits with Categorical data)</vt:lpstr>
      <vt:lpstr>One example: Correlation analysis of Microbiome traits with continuous host traits</vt:lpstr>
      <vt:lpstr>PERMANOVA (Associating overall microbiome beta-diversity with single host-traits)</vt:lpstr>
      <vt:lpstr>One example</vt:lpstr>
      <vt:lpstr>One way of answering this is using PROCUSTE</vt:lpstr>
      <vt:lpstr>Example of the PROCUSTE analysis</vt:lpstr>
      <vt:lpstr>More on PERMANOVA and PROCUSTE</vt:lpstr>
      <vt:lpstr>Inferring Microbiome Function from 16S amplicon data</vt:lpstr>
      <vt:lpstr>Inferring function from marker genes data</vt:lpstr>
      <vt:lpstr>Whole genome sequencing approach</vt:lpstr>
      <vt:lpstr>Limitations</vt:lpstr>
      <vt:lpstr>Marker gene approach</vt:lpstr>
      <vt:lpstr>Thus an alternative…Inferred function from 16S amplicon data </vt:lpstr>
      <vt:lpstr>Many available methods</vt:lpstr>
      <vt:lpstr>Available methods (contd)</vt:lpstr>
      <vt:lpstr>Ghosh et al 2020</vt:lpstr>
      <vt:lpstr>Lets look at a new visualization.. the volcano plot</vt:lpstr>
      <vt:lpstr>One example .. Inferred metabolic function investigations</vt:lpstr>
      <vt:lpstr>More details on this study in the last session for today</vt:lpstr>
    </vt:vector>
  </TitlesOfParts>
  <Company>IIIT-Delhi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Tarini Ghosh</dc:creator>
  <cp:lastModifiedBy>Tarini Ghosh</cp:lastModifiedBy>
  <cp:revision>401</cp:revision>
  <dcterms:created xsi:type="dcterms:W3CDTF">2023-01-15T05:01:29Z</dcterms:created>
  <dcterms:modified xsi:type="dcterms:W3CDTF">2025-07-30T06:05:22Z</dcterms:modified>
</cp:coreProperties>
</file>